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Anton" charset="1" panose="00000500000000000000"/>
      <p:regular r:id="rId38"/>
    </p:embeddedFont>
    <p:embeddedFont>
      <p:font typeface="Aileron Bold" charset="1" panose="00000800000000000000"/>
      <p:regular r:id="rId39"/>
    </p:embeddedFont>
    <p:embeddedFont>
      <p:font typeface="Aileron" charset="1" panose="00000500000000000000"/>
      <p:regular r:id="rId40"/>
    </p:embeddedFont>
    <p:embeddedFont>
      <p:font typeface="Arial" charset="1" panose="020B0604020202020204"/>
      <p:regular r:id="rId41"/>
    </p:embeddedFont>
    <p:embeddedFont>
      <p:font typeface="Arial Bold" charset="1" panose="020B0704020202020204"/>
      <p:regular r:id="rId42"/>
    </p:embeddedFont>
    <p:embeddedFont>
      <p:font typeface="ABeeZee Bold" charset="1" panose="02000000000000000000"/>
      <p:regular r:id="rId43"/>
    </p:embeddedFont>
    <p:embeddedFont>
      <p:font typeface="Source Sans Pro Bold" charset="1" panose="020B0703030403020204"/>
      <p:regular r:id="rId44"/>
    </p:embeddedFont>
    <p:embeddedFont>
      <p:font typeface="Source Sans Pro" charset="1" panose="020B0503030403020204"/>
      <p:regular r:id="rId45"/>
    </p:embeddedFont>
    <p:embeddedFont>
      <p:font typeface="Poppins" charset="1" panose="00000500000000000000"/>
      <p:regular r:id="rId46"/>
    </p:embeddedFont>
    <p:embeddedFont>
      <p:font typeface="Asap" charset="1" panose="020F0504030202060203"/>
      <p:regular r:id="rId47"/>
    </p:embeddedFont>
    <p:embeddedFont>
      <p:font typeface="Asap Bold" charset="1" panose="020F0804030202060203"/>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jpeg" Type="http://schemas.openxmlformats.org/officeDocument/2006/relationships/image"/><Relationship Id="rId6" Target="../media/image32.jpeg" Type="http://schemas.openxmlformats.org/officeDocument/2006/relationships/image"/><Relationship Id="rId7"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4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1.png" Type="http://schemas.openxmlformats.org/officeDocument/2006/relationships/image"/><Relationship Id="rId3" Target="../media/image2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0" y="0"/>
            <a:ext cx="7934325" cy="10287000"/>
            <a:chOff x="0" y="0"/>
            <a:chExt cx="10579100" cy="13716000"/>
          </a:xfrm>
        </p:grpSpPr>
        <p:pic>
          <p:nvPicPr>
            <p:cNvPr name="Picture 4" id="4"/>
            <p:cNvPicPr>
              <a:picLocks noChangeAspect="true"/>
            </p:cNvPicPr>
            <p:nvPr/>
          </p:nvPicPr>
          <p:blipFill>
            <a:blip r:embed="rId3"/>
            <a:srcRect l="0" t="0" r="0" b="15564"/>
            <a:stretch>
              <a:fillRect/>
            </a:stretch>
          </p:blipFill>
          <p:spPr>
            <a:xfrm flipH="false" flipV="false">
              <a:off x="0" y="0"/>
              <a:ext cx="10579100" cy="13716000"/>
            </a:xfrm>
            <a:prstGeom prst="rect">
              <a:avLst/>
            </a:prstGeom>
          </p:spPr>
        </p:pic>
      </p:grpSp>
      <p:grpSp>
        <p:nvGrpSpPr>
          <p:cNvPr name="Group 5" id="5"/>
          <p:cNvGrpSpPr/>
          <p:nvPr/>
        </p:nvGrpSpPr>
        <p:grpSpPr>
          <a:xfrm rot="0">
            <a:off x="8602318" y="655383"/>
            <a:ext cx="1496914" cy="362504"/>
            <a:chOff x="0" y="0"/>
            <a:chExt cx="1678175" cy="406400"/>
          </a:xfrm>
        </p:grpSpPr>
        <p:sp>
          <p:nvSpPr>
            <p:cNvPr name="Freeform 6" id="6"/>
            <p:cNvSpPr/>
            <p:nvPr/>
          </p:nvSpPr>
          <p:spPr>
            <a:xfrm flipH="false" flipV="false" rot="0">
              <a:off x="0" y="0"/>
              <a:ext cx="1678175" cy="406400"/>
            </a:xfrm>
            <a:custGeom>
              <a:avLst/>
              <a:gdLst/>
              <a:ahLst/>
              <a:cxnLst/>
              <a:rect r="r" b="b" t="t" l="l"/>
              <a:pathLst>
                <a:path h="406400" w="1678175">
                  <a:moveTo>
                    <a:pt x="1474975" y="0"/>
                  </a:moveTo>
                  <a:cubicBezTo>
                    <a:pt x="1587200" y="0"/>
                    <a:pt x="1678175" y="90976"/>
                    <a:pt x="1678175" y="203200"/>
                  </a:cubicBezTo>
                  <a:cubicBezTo>
                    <a:pt x="1678175" y="315424"/>
                    <a:pt x="1587200" y="406400"/>
                    <a:pt x="1474975" y="406400"/>
                  </a:cubicBezTo>
                  <a:lnTo>
                    <a:pt x="203200" y="406400"/>
                  </a:lnTo>
                  <a:cubicBezTo>
                    <a:pt x="90976" y="406400"/>
                    <a:pt x="0" y="315424"/>
                    <a:pt x="0" y="203200"/>
                  </a:cubicBezTo>
                  <a:cubicBezTo>
                    <a:pt x="0" y="90976"/>
                    <a:pt x="90976" y="0"/>
                    <a:pt x="203200" y="0"/>
                  </a:cubicBezTo>
                  <a:close/>
                </a:path>
              </a:pathLst>
            </a:custGeom>
            <a:solidFill>
              <a:srgbClr val="00B2BD"/>
            </a:solidFill>
          </p:spPr>
        </p:sp>
        <p:sp>
          <p:nvSpPr>
            <p:cNvPr name="TextBox 7" id="7"/>
            <p:cNvSpPr txBox="true"/>
            <p:nvPr/>
          </p:nvSpPr>
          <p:spPr>
            <a:xfrm>
              <a:off x="0" y="-9525"/>
              <a:ext cx="1678175" cy="415925"/>
            </a:xfrm>
            <a:prstGeom prst="rect">
              <a:avLst/>
            </a:prstGeom>
          </p:spPr>
          <p:txBody>
            <a:bodyPr anchor="ctr" rtlCol="false" tIns="50800" lIns="50800" bIns="50800" rIns="50800"/>
            <a:lstStyle/>
            <a:p>
              <a:pPr algn="ctr">
                <a:lnSpc>
                  <a:spcPts val="104"/>
                </a:lnSpc>
                <a:spcBef>
                  <a:spcPct val="0"/>
                </a:spcBef>
              </a:pPr>
            </a:p>
          </p:txBody>
        </p:sp>
      </p:grpSp>
      <p:sp>
        <p:nvSpPr>
          <p:cNvPr name="AutoShape 8" id="8"/>
          <p:cNvSpPr/>
          <p:nvPr/>
        </p:nvSpPr>
        <p:spPr>
          <a:xfrm>
            <a:off x="10099231" y="836635"/>
            <a:ext cx="3626498" cy="0"/>
          </a:xfrm>
          <a:prstGeom prst="line">
            <a:avLst/>
          </a:prstGeom>
          <a:ln cap="flat" w="38100">
            <a:solidFill>
              <a:srgbClr val="00B2BD"/>
            </a:solidFill>
            <a:prstDash val="solid"/>
            <a:headEnd type="none" len="sm" w="sm"/>
            <a:tailEnd type="none" len="sm" w="sm"/>
          </a:ln>
        </p:spPr>
      </p:sp>
      <p:sp>
        <p:nvSpPr>
          <p:cNvPr name="Freeform 9" id="9"/>
          <p:cNvSpPr/>
          <p:nvPr/>
        </p:nvSpPr>
        <p:spPr>
          <a:xfrm flipH="false" flipV="false" rot="0">
            <a:off x="8287993" y="7973099"/>
            <a:ext cx="284175" cy="284175"/>
          </a:xfrm>
          <a:custGeom>
            <a:avLst/>
            <a:gdLst/>
            <a:ahLst/>
            <a:cxnLst/>
            <a:rect r="r" b="b" t="t" l="l"/>
            <a:pathLst>
              <a:path h="284175" w="284175">
                <a:moveTo>
                  <a:pt x="0" y="0"/>
                </a:moveTo>
                <a:lnTo>
                  <a:pt x="284174" y="0"/>
                </a:lnTo>
                <a:lnTo>
                  <a:pt x="284174" y="284174"/>
                </a:lnTo>
                <a:lnTo>
                  <a:pt x="0" y="2841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657892" y="7973099"/>
            <a:ext cx="284175" cy="284175"/>
          </a:xfrm>
          <a:custGeom>
            <a:avLst/>
            <a:gdLst/>
            <a:ahLst/>
            <a:cxnLst/>
            <a:rect r="r" b="b" t="t" l="l"/>
            <a:pathLst>
              <a:path h="284175" w="284175">
                <a:moveTo>
                  <a:pt x="0" y="0"/>
                </a:moveTo>
                <a:lnTo>
                  <a:pt x="284175" y="0"/>
                </a:lnTo>
                <a:lnTo>
                  <a:pt x="284175" y="284174"/>
                </a:lnTo>
                <a:lnTo>
                  <a:pt x="0" y="2841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027792" y="7973099"/>
            <a:ext cx="284175" cy="284175"/>
          </a:xfrm>
          <a:custGeom>
            <a:avLst/>
            <a:gdLst/>
            <a:ahLst/>
            <a:cxnLst/>
            <a:rect r="r" b="b" t="t" l="l"/>
            <a:pathLst>
              <a:path h="284175" w="284175">
                <a:moveTo>
                  <a:pt x="0" y="0"/>
                </a:moveTo>
                <a:lnTo>
                  <a:pt x="284175" y="0"/>
                </a:lnTo>
                <a:lnTo>
                  <a:pt x="284175" y="284174"/>
                </a:lnTo>
                <a:lnTo>
                  <a:pt x="0" y="2841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8287993" y="3185523"/>
            <a:ext cx="10182766" cy="1970575"/>
          </a:xfrm>
          <a:prstGeom prst="rect">
            <a:avLst/>
          </a:prstGeom>
        </p:spPr>
        <p:txBody>
          <a:bodyPr anchor="t" rtlCol="false" tIns="0" lIns="0" bIns="0" rIns="0">
            <a:spAutoFit/>
          </a:bodyPr>
          <a:lstStyle/>
          <a:p>
            <a:pPr algn="l">
              <a:lnSpc>
                <a:spcPts val="7935"/>
              </a:lnSpc>
            </a:pPr>
            <a:r>
              <a:rPr lang="en-US" sz="5668" spc="221">
                <a:solidFill>
                  <a:srgbClr val="292929"/>
                </a:solidFill>
                <a:latin typeface="Anton"/>
                <a:ea typeface="Anton"/>
                <a:cs typeface="Anton"/>
                <a:sym typeface="Anton"/>
              </a:rPr>
              <a:t>PHÂN TÍCH VÀ KHÁM PHÁ VỀ BỆNH ĐÁI THÁO ĐƯỜNG</a:t>
            </a:r>
          </a:p>
        </p:txBody>
      </p:sp>
      <p:sp>
        <p:nvSpPr>
          <p:cNvPr name="TextBox 13" id="13"/>
          <p:cNvSpPr txBox="true"/>
          <p:nvPr/>
        </p:nvSpPr>
        <p:spPr>
          <a:xfrm rot="0">
            <a:off x="8867775" y="5689498"/>
            <a:ext cx="8115300" cy="7245"/>
          </a:xfrm>
          <a:prstGeom prst="rect">
            <a:avLst/>
          </a:prstGeom>
        </p:spPr>
        <p:txBody>
          <a:bodyPr anchor="t" rtlCol="false" tIns="0" lIns="0" bIns="0" rIns="0">
            <a:spAutoFit/>
          </a:bodyPr>
          <a:lstStyle/>
          <a:p>
            <a:pPr algn="l">
              <a:lnSpc>
                <a:spcPts val="28"/>
              </a:lnSpc>
            </a:pPr>
            <a:r>
              <a:rPr lang="en-US" sz="100" spc="0" b="true">
                <a:solidFill>
                  <a:srgbClr val="007076"/>
                </a:solidFill>
                <a:latin typeface="Aileron Bold"/>
                <a:ea typeface="Aileron Bold"/>
                <a:cs typeface="Aileron Bold"/>
                <a:sym typeface="Aileron Bold"/>
              </a:rPr>
              <a:t>We help doctors provide the best possible</a:t>
            </a:r>
          </a:p>
          <a:p>
            <a:pPr algn="l">
              <a:lnSpc>
                <a:spcPts val="28"/>
              </a:lnSpc>
            </a:pPr>
            <a:r>
              <a:rPr lang="en-US" sz="100" spc="0" b="true">
                <a:solidFill>
                  <a:srgbClr val="007076"/>
                </a:solidFill>
                <a:latin typeface="Aileron Bold"/>
                <a:ea typeface="Aileron Bold"/>
                <a:cs typeface="Aileron Bold"/>
                <a:sym typeface="Aileron Bold"/>
              </a:rPr>
              <a:t>patient care.</a:t>
            </a:r>
          </a:p>
        </p:txBody>
      </p:sp>
      <p:sp>
        <p:nvSpPr>
          <p:cNvPr name="TextBox 14" id="14"/>
          <p:cNvSpPr txBox="true"/>
          <p:nvPr/>
        </p:nvSpPr>
        <p:spPr>
          <a:xfrm rot="0">
            <a:off x="8268943" y="5706268"/>
            <a:ext cx="9248360" cy="885825"/>
          </a:xfrm>
          <a:prstGeom prst="rect">
            <a:avLst/>
          </a:prstGeom>
        </p:spPr>
        <p:txBody>
          <a:bodyPr anchor="t" rtlCol="false" tIns="0" lIns="0" bIns="0" rIns="0">
            <a:spAutoFit/>
          </a:bodyPr>
          <a:lstStyle/>
          <a:p>
            <a:pPr algn="l">
              <a:lnSpc>
                <a:spcPts val="3450"/>
              </a:lnSpc>
              <a:spcBef>
                <a:spcPct val="0"/>
              </a:spcBef>
            </a:pPr>
            <a:r>
              <a:rPr lang="en-US" b="true" sz="3000" spc="-81">
                <a:solidFill>
                  <a:srgbClr val="007076"/>
                </a:solidFill>
                <a:latin typeface="Aileron Bold"/>
                <a:ea typeface="Aileron Bold"/>
                <a:cs typeface="Aileron Bold"/>
                <a:sym typeface="Aileron Bold"/>
              </a:rPr>
              <a:t>Địn</a:t>
            </a:r>
            <a:r>
              <a:rPr lang="en-US" b="true" sz="3000" spc="-81">
                <a:solidFill>
                  <a:srgbClr val="007076"/>
                </a:solidFill>
                <a:latin typeface="Aileron Bold"/>
                <a:ea typeface="Aileron Bold"/>
                <a:cs typeface="Aileron Bold"/>
                <a:sym typeface="Aileron Bold"/>
              </a:rPr>
              <a:t>h nghĩa, Chẩn đoán và Phân loại Bệnh Tiểu đường và các Biến chứng</a:t>
            </a:r>
          </a:p>
        </p:txBody>
      </p:sp>
      <p:sp>
        <p:nvSpPr>
          <p:cNvPr name="TextBox 15" id="15"/>
          <p:cNvSpPr txBox="true"/>
          <p:nvPr/>
        </p:nvSpPr>
        <p:spPr>
          <a:xfrm rot="0">
            <a:off x="8268943" y="1342654"/>
            <a:ext cx="9750475" cy="298450"/>
          </a:xfrm>
          <a:prstGeom prst="rect">
            <a:avLst/>
          </a:prstGeom>
        </p:spPr>
        <p:txBody>
          <a:bodyPr anchor="t" rtlCol="false" tIns="0" lIns="0" bIns="0" rIns="0">
            <a:spAutoFit/>
          </a:bodyPr>
          <a:lstStyle/>
          <a:p>
            <a:pPr algn="ctr">
              <a:lnSpc>
                <a:spcPts val="2300"/>
              </a:lnSpc>
              <a:spcBef>
                <a:spcPct val="0"/>
              </a:spcBef>
            </a:pPr>
            <a:r>
              <a:rPr lang="en-US" sz="2000" spc="-54">
                <a:solidFill>
                  <a:srgbClr val="000000"/>
                </a:solidFill>
                <a:latin typeface="Aileron"/>
                <a:ea typeface="Aileron"/>
                <a:cs typeface="Aileron"/>
                <a:sym typeface="Aileron"/>
              </a:rPr>
              <a:t>World Health Organization Department of Noncommunicable Disease Surveillance Geneva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0" y="0"/>
            <a:ext cx="18288000" cy="5143500"/>
            <a:chOff x="0" y="0"/>
            <a:chExt cx="4816593" cy="1354667"/>
          </a:xfrm>
        </p:grpSpPr>
        <p:sp>
          <p:nvSpPr>
            <p:cNvPr name="Freeform 4" id="4"/>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00949D"/>
            </a:solidFill>
          </p:spPr>
        </p:sp>
        <p:sp>
          <p:nvSpPr>
            <p:cNvPr name="TextBox 5" id="5"/>
            <p:cNvSpPr txBox="true"/>
            <p:nvPr/>
          </p:nvSpPr>
          <p:spPr>
            <a:xfrm>
              <a:off x="0" y="-38100"/>
              <a:ext cx="4816593"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27175" y="4338335"/>
            <a:ext cx="7923140" cy="3815946"/>
            <a:chOff x="0" y="0"/>
            <a:chExt cx="10564187" cy="5087928"/>
          </a:xfrm>
        </p:grpSpPr>
        <p:pic>
          <p:nvPicPr>
            <p:cNvPr name="Picture 7" id="7"/>
            <p:cNvPicPr>
              <a:picLocks noChangeAspect="true"/>
            </p:cNvPicPr>
            <p:nvPr/>
          </p:nvPicPr>
          <p:blipFill>
            <a:blip r:embed="rId3"/>
            <a:srcRect l="0" t="12928" r="0" b="12928"/>
            <a:stretch>
              <a:fillRect/>
            </a:stretch>
          </p:blipFill>
          <p:spPr>
            <a:xfrm flipH="false" flipV="false">
              <a:off x="0" y="0"/>
              <a:ext cx="10564187" cy="5087928"/>
            </a:xfrm>
            <a:prstGeom prst="rect">
              <a:avLst/>
            </a:prstGeom>
          </p:spPr>
        </p:pic>
      </p:grpSp>
      <p:sp>
        <p:nvSpPr>
          <p:cNvPr name="TextBox 8" id="8"/>
          <p:cNvSpPr txBox="true"/>
          <p:nvPr/>
        </p:nvSpPr>
        <p:spPr>
          <a:xfrm rot="0">
            <a:off x="10361247" y="4527135"/>
            <a:ext cx="7926753" cy="522630"/>
          </a:xfrm>
          <a:prstGeom prst="rect">
            <a:avLst/>
          </a:prstGeom>
        </p:spPr>
        <p:txBody>
          <a:bodyPr anchor="t" rtlCol="false" tIns="0" lIns="0" bIns="0" rIns="0">
            <a:spAutoFit/>
          </a:bodyPr>
          <a:lstStyle/>
          <a:p>
            <a:pPr algn="just" marL="0" indent="0" lvl="0">
              <a:lnSpc>
                <a:spcPts val="3900"/>
              </a:lnSpc>
              <a:spcBef>
                <a:spcPct val="0"/>
              </a:spcBef>
            </a:pPr>
            <a:r>
              <a:rPr lang="en-US" b="true" sz="3680" spc="-99" strike="noStrike" u="none">
                <a:solidFill>
                  <a:srgbClr val="FFFFFF"/>
                </a:solidFill>
                <a:latin typeface="Aileron Bold"/>
                <a:ea typeface="Aileron Bold"/>
                <a:cs typeface="Aileron Bold"/>
                <a:sym typeface="Aileron Bold"/>
              </a:rPr>
              <a:t>3.2 Phân loại cập nhật</a:t>
            </a:r>
          </a:p>
        </p:txBody>
      </p:sp>
      <p:sp>
        <p:nvSpPr>
          <p:cNvPr name="TextBox 9" id="9"/>
          <p:cNvSpPr txBox="true"/>
          <p:nvPr/>
        </p:nvSpPr>
        <p:spPr>
          <a:xfrm rot="0">
            <a:off x="9606967" y="5686425"/>
            <a:ext cx="8337691" cy="2734945"/>
          </a:xfrm>
          <a:prstGeom prst="rect">
            <a:avLst/>
          </a:prstGeom>
        </p:spPr>
        <p:txBody>
          <a:bodyPr anchor="t" rtlCol="false" tIns="0" lIns="0" bIns="0" rIns="0">
            <a:spAutoFit/>
          </a:bodyPr>
          <a:lstStyle/>
          <a:p>
            <a:pPr algn="l">
              <a:lnSpc>
                <a:spcPts val="3079"/>
              </a:lnSpc>
            </a:pPr>
            <a:r>
              <a:rPr lang="en-US" sz="2199">
                <a:solidFill>
                  <a:srgbClr val="000000"/>
                </a:solidFill>
                <a:latin typeface="Arial"/>
                <a:ea typeface="Arial"/>
                <a:cs typeface="Arial"/>
                <a:sym typeface="Arial"/>
              </a:rPr>
              <a:t>🔄 Đặc đ</a:t>
            </a:r>
            <a:r>
              <a:rPr lang="en-US" sz="2199">
                <a:solidFill>
                  <a:srgbClr val="000000"/>
                </a:solidFill>
                <a:latin typeface="Arial"/>
                <a:ea typeface="Arial"/>
                <a:cs typeface="Arial"/>
                <a:sym typeface="Arial"/>
              </a:rPr>
              <a:t>iểm chính</a:t>
            </a:r>
          </a:p>
          <a:p>
            <a:pPr algn="l" marL="474978" indent="-237489" lvl="1">
              <a:lnSpc>
                <a:spcPts val="3079"/>
              </a:lnSpc>
              <a:buFont typeface="Arial"/>
              <a:buChar char="•"/>
            </a:pPr>
            <a:r>
              <a:rPr lang="en-US" sz="2199">
                <a:solidFill>
                  <a:srgbClr val="000000"/>
                </a:solidFill>
                <a:latin typeface="Arial"/>
                <a:ea typeface="Arial"/>
                <a:cs typeface="Arial"/>
                <a:sym typeface="Arial"/>
              </a:rPr>
              <a:t>Kết hợp các giai đoạn lâm sàng và các loại nguyên nhân.</a:t>
            </a:r>
          </a:p>
          <a:p>
            <a:pPr algn="l" marL="474978" indent="-237489" lvl="1">
              <a:lnSpc>
                <a:spcPts val="3079"/>
              </a:lnSpc>
              <a:buFont typeface="Arial"/>
              <a:buChar char="•"/>
            </a:pPr>
            <a:r>
              <a:rPr lang="en-US" sz="2199">
                <a:solidFill>
                  <a:srgbClr val="000000"/>
                </a:solidFill>
                <a:latin typeface="Arial"/>
                <a:ea typeface="Arial"/>
                <a:cs typeface="Arial"/>
                <a:sym typeface="Arial"/>
              </a:rPr>
              <a:t>Nhận diện đái tháo đường là một bệnh tiến triển; bệnh nhân có thể chuyển đổi giữa các giai đoạn.</a:t>
            </a:r>
          </a:p>
          <a:p>
            <a:pPr algn="l" marL="474978" indent="-237489" lvl="1">
              <a:lnSpc>
                <a:spcPts val="3079"/>
              </a:lnSpc>
              <a:buFont typeface="Arial"/>
              <a:buChar char="•"/>
            </a:pPr>
            <a:r>
              <a:rPr lang="en-US" sz="2199">
                <a:solidFill>
                  <a:srgbClr val="000000"/>
                </a:solidFill>
                <a:latin typeface="Arial"/>
                <a:ea typeface="Arial"/>
                <a:cs typeface="Arial"/>
                <a:sym typeface="Arial"/>
              </a:rPr>
              <a:t>Có thể phân giai đoạn lâm sàng ngay cả khi chưa biết rõ nguyên nhân.</a:t>
            </a:r>
          </a:p>
          <a:p>
            <a:pPr algn="l">
              <a:lnSpc>
                <a:spcPts val="3079"/>
              </a:lnSpc>
            </a:pPr>
          </a:p>
        </p:txBody>
      </p:sp>
      <p:sp>
        <p:nvSpPr>
          <p:cNvPr name="TextBox 10" id="10"/>
          <p:cNvSpPr txBox="true"/>
          <p:nvPr/>
        </p:nvSpPr>
        <p:spPr>
          <a:xfrm rot="0">
            <a:off x="531949" y="762000"/>
            <a:ext cx="16236732" cy="3125470"/>
          </a:xfrm>
          <a:prstGeom prst="rect">
            <a:avLst/>
          </a:prstGeom>
        </p:spPr>
        <p:txBody>
          <a:bodyPr anchor="t" rtlCol="false" tIns="0" lIns="0" bIns="0" rIns="0">
            <a:spAutoFit/>
          </a:bodyPr>
          <a:lstStyle/>
          <a:p>
            <a:pPr algn="l" marL="0" indent="0" lvl="0">
              <a:lnSpc>
                <a:spcPts val="3079"/>
              </a:lnSpc>
              <a:spcBef>
                <a:spcPct val="0"/>
              </a:spcBef>
            </a:pP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Ứng dụng</a:t>
            </a:r>
          </a:p>
          <a:p>
            <a:pPr algn="l" marL="474978" indent="-237489" lvl="1">
              <a:lnSpc>
                <a:spcPts val="3079"/>
              </a:lnSpc>
              <a:buFont typeface="Arial"/>
              <a:buChar char="•"/>
            </a:pPr>
            <a:r>
              <a:rPr lang="en-US" sz="2199" strike="noStrike" u="none">
                <a:solidFill>
                  <a:srgbClr val="000000"/>
                </a:solidFill>
                <a:latin typeface="Arial"/>
                <a:ea typeface="Arial"/>
                <a:cs typeface="Arial"/>
                <a:sym typeface="Arial"/>
              </a:rPr>
              <a:t>Cá</a:t>
            </a:r>
            <a:r>
              <a:rPr lang="en-US" sz="2199" strike="noStrike" u="none">
                <a:solidFill>
                  <a:srgbClr val="000000"/>
                </a:solidFill>
                <a:latin typeface="Arial"/>
                <a:ea typeface="Arial"/>
                <a:cs typeface="Arial"/>
                <a:sym typeface="Arial"/>
              </a:rPr>
              <a:t>c</a:t>
            </a:r>
            <a:r>
              <a:rPr lang="en-US" sz="2199" strike="noStrike" u="none">
                <a:solidFill>
                  <a:srgbClr val="000000"/>
                </a:solidFill>
                <a:latin typeface="Arial"/>
                <a:ea typeface="Arial"/>
                <a:cs typeface="Arial"/>
                <a:sym typeface="Arial"/>
              </a:rPr>
              <a:t> gi</a:t>
            </a:r>
            <a:r>
              <a:rPr lang="en-US" sz="2199" strike="noStrike" u="none">
                <a:solidFill>
                  <a:srgbClr val="000000"/>
                </a:solidFill>
                <a:latin typeface="Arial"/>
                <a:ea typeface="Arial"/>
                <a:cs typeface="Arial"/>
                <a:sym typeface="Arial"/>
              </a:rPr>
              <a:t>ai</a:t>
            </a:r>
            <a:r>
              <a:rPr lang="en-US" sz="2199" strike="noStrike" u="none">
                <a:solidFill>
                  <a:srgbClr val="000000"/>
                </a:solidFill>
                <a:latin typeface="Arial"/>
                <a:ea typeface="Arial"/>
                <a:cs typeface="Arial"/>
                <a:sym typeface="Arial"/>
              </a:rPr>
              <a:t> đ</a:t>
            </a:r>
            <a:r>
              <a:rPr lang="en-US" sz="2199" strike="noStrike" u="none">
                <a:solidFill>
                  <a:srgbClr val="000000"/>
                </a:solidFill>
                <a:latin typeface="Arial"/>
                <a:ea typeface="Arial"/>
                <a:cs typeface="Arial"/>
                <a:sym typeface="Arial"/>
              </a:rPr>
              <a:t>o</a:t>
            </a:r>
            <a:r>
              <a:rPr lang="en-US" sz="2199" strike="noStrike" u="none">
                <a:solidFill>
                  <a:srgbClr val="000000"/>
                </a:solidFill>
                <a:latin typeface="Arial"/>
                <a:ea typeface="Arial"/>
                <a:cs typeface="Arial"/>
                <a:sym typeface="Arial"/>
              </a:rPr>
              <a:t>ạ</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 phản ánh mức độ nghiêm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rọn</a:t>
            </a:r>
            <a:r>
              <a:rPr lang="en-US" sz="2199" strike="noStrike" u="none">
                <a:solidFill>
                  <a:srgbClr val="000000"/>
                </a:solidFill>
                <a:latin typeface="Arial"/>
                <a:ea typeface="Arial"/>
                <a:cs typeface="Arial"/>
                <a:sym typeface="Arial"/>
              </a:rPr>
              <a:t>g c</a:t>
            </a:r>
            <a:r>
              <a:rPr lang="en-US" sz="2199" strike="noStrike" u="none">
                <a:solidFill>
                  <a:srgbClr val="000000"/>
                </a:solidFill>
                <a:latin typeface="Arial"/>
                <a:ea typeface="Arial"/>
                <a:cs typeface="Arial"/>
                <a:sym typeface="Arial"/>
              </a:rPr>
              <a:t>ủa</a:t>
            </a:r>
            <a:r>
              <a:rPr lang="en-US" sz="2199" strike="noStrike" u="none">
                <a:solidFill>
                  <a:srgbClr val="000000"/>
                </a:solidFill>
                <a:latin typeface="Arial"/>
                <a:ea typeface="Arial"/>
                <a:cs typeface="Arial"/>
                <a:sym typeface="Arial"/>
              </a:rPr>
              <a:t> t</a:t>
            </a:r>
            <a:r>
              <a:rPr lang="en-US" sz="2199" strike="noStrike" u="none">
                <a:solidFill>
                  <a:srgbClr val="000000"/>
                </a:solidFill>
                <a:latin typeface="Arial"/>
                <a:ea typeface="Arial"/>
                <a:cs typeface="Arial"/>
                <a:sym typeface="Arial"/>
              </a:rPr>
              <a:t>ăng</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đường</a:t>
            </a:r>
            <a:r>
              <a:rPr lang="en-US" sz="2199" strike="noStrike" u="none">
                <a:solidFill>
                  <a:srgbClr val="000000"/>
                </a:solidFill>
                <a:latin typeface="Arial"/>
                <a:ea typeface="Arial"/>
                <a:cs typeface="Arial"/>
                <a:sym typeface="Arial"/>
              </a:rPr>
              <a:t> h</a:t>
            </a:r>
            <a:r>
              <a:rPr lang="en-US" sz="2199" strike="noStrike" u="none">
                <a:solidFill>
                  <a:srgbClr val="000000"/>
                </a:solidFill>
                <a:latin typeface="Arial"/>
                <a:ea typeface="Arial"/>
                <a:cs typeface="Arial"/>
                <a:sym typeface="Arial"/>
              </a:rPr>
              <a:t>u</a:t>
            </a:r>
            <a:r>
              <a:rPr lang="en-US" sz="2199" strike="noStrike" u="none">
                <a:solidFill>
                  <a:srgbClr val="000000"/>
                </a:solidFill>
                <a:latin typeface="Arial"/>
                <a:ea typeface="Arial"/>
                <a:cs typeface="Arial"/>
                <a:sym typeface="Arial"/>
              </a:rPr>
              <a:t>y</a:t>
            </a:r>
            <a:r>
              <a:rPr lang="en-US" sz="2199" strike="noStrike" u="none">
                <a:solidFill>
                  <a:srgbClr val="000000"/>
                </a:solidFill>
                <a:latin typeface="Arial"/>
                <a:ea typeface="Arial"/>
                <a:cs typeface="Arial"/>
                <a:sym typeface="Arial"/>
              </a:rPr>
              <a:t>ết</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và</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ến</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ri</a:t>
            </a:r>
            <a:r>
              <a:rPr lang="en-US" sz="2199" strike="noStrike" u="none">
                <a:solidFill>
                  <a:srgbClr val="000000"/>
                </a:solidFill>
                <a:latin typeface="Arial"/>
                <a:ea typeface="Arial"/>
                <a:cs typeface="Arial"/>
                <a:sym typeface="Arial"/>
              </a:rPr>
              <a:t>ể</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 của bệnh</a:t>
            </a:r>
            <a:r>
              <a:rPr lang="en-US" sz="2199" strike="noStrike" u="none">
                <a:solidFill>
                  <a:srgbClr val="000000"/>
                </a:solidFill>
                <a:latin typeface="Arial"/>
                <a:ea typeface="Arial"/>
                <a:cs typeface="Arial"/>
                <a:sym typeface="Arial"/>
              </a:rPr>
              <a:t>.</a:t>
            </a:r>
          </a:p>
          <a:p>
            <a:pPr algn="l" marL="474978" indent="-237489" lvl="1">
              <a:lnSpc>
                <a:spcPts val="3079"/>
              </a:lnSpc>
              <a:buFont typeface="Arial"/>
              <a:buChar char="•"/>
            </a:pP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g</a:t>
            </a:r>
            <a:r>
              <a:rPr lang="en-US" sz="2199" strike="noStrike" u="none">
                <a:solidFill>
                  <a:srgbClr val="000000"/>
                </a:solidFill>
                <a:latin typeface="Arial"/>
                <a:ea typeface="Arial"/>
                <a:cs typeface="Arial"/>
                <a:sym typeface="Arial"/>
              </a:rPr>
              <a:t>u</a:t>
            </a:r>
            <a:r>
              <a:rPr lang="en-US" sz="2199" strike="noStrike" u="none">
                <a:solidFill>
                  <a:srgbClr val="000000"/>
                </a:solidFill>
                <a:latin typeface="Arial"/>
                <a:ea typeface="Arial"/>
                <a:cs typeface="Arial"/>
                <a:sym typeface="Arial"/>
              </a:rPr>
              <a:t>y</a:t>
            </a:r>
            <a:r>
              <a:rPr lang="en-US" sz="2199" strike="noStrike" u="none">
                <a:solidFill>
                  <a:srgbClr val="000000"/>
                </a:solidFill>
                <a:latin typeface="Arial"/>
                <a:ea typeface="Arial"/>
                <a:cs typeface="Arial"/>
                <a:sym typeface="Arial"/>
              </a:rPr>
              <a:t>ên nhân</a:t>
            </a:r>
            <a:r>
              <a:rPr lang="en-US" sz="2199" strike="noStrike" u="none">
                <a:solidFill>
                  <a:srgbClr val="000000"/>
                </a:solidFill>
                <a:latin typeface="Arial"/>
                <a:ea typeface="Arial"/>
                <a:cs typeface="Arial"/>
                <a:sym typeface="Arial"/>
              </a:rPr>
              <a:t> c</a:t>
            </a:r>
            <a:r>
              <a:rPr lang="en-US" sz="2199" strike="noStrike" u="none">
                <a:solidFill>
                  <a:srgbClr val="000000"/>
                </a:solidFill>
                <a:latin typeface="Arial"/>
                <a:ea typeface="Arial"/>
                <a:cs typeface="Arial"/>
                <a:sym typeface="Arial"/>
              </a:rPr>
              <a:t>ó thể được xác đị</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h</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sớm (ví dụ: các</a:t>
            </a:r>
            <a:r>
              <a:rPr lang="en-US" sz="2199" strike="noStrike" u="none">
                <a:solidFill>
                  <a:srgbClr val="000000"/>
                </a:solidFill>
                <a:latin typeface="Arial"/>
                <a:ea typeface="Arial"/>
                <a:cs typeface="Arial"/>
                <a:sym typeface="Arial"/>
              </a:rPr>
              <a:t> d</a:t>
            </a:r>
            <a:r>
              <a:rPr lang="en-US" sz="2199" strike="noStrike" u="none">
                <a:solidFill>
                  <a:srgbClr val="000000"/>
                </a:solidFill>
                <a:latin typeface="Arial"/>
                <a:ea typeface="Arial"/>
                <a:cs typeface="Arial"/>
                <a:sym typeface="Arial"/>
              </a:rPr>
              <a:t>ấu ấ</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ự m</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ễn</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r</a:t>
            </a:r>
            <a:r>
              <a:rPr lang="en-US" sz="2199" strike="noStrike" u="none">
                <a:solidFill>
                  <a:srgbClr val="000000"/>
                </a:solidFill>
                <a:latin typeface="Arial"/>
                <a:ea typeface="Arial"/>
                <a:cs typeface="Arial"/>
                <a:sym typeface="Arial"/>
              </a:rPr>
              <a:t>on</a:t>
            </a:r>
            <a:r>
              <a:rPr lang="en-US" sz="2199" strike="noStrike" u="none">
                <a:solidFill>
                  <a:srgbClr val="000000"/>
                </a:solidFill>
                <a:latin typeface="Arial"/>
                <a:ea typeface="Arial"/>
                <a:cs typeface="Arial"/>
                <a:sym typeface="Arial"/>
              </a:rPr>
              <a:t>g t</a:t>
            </a:r>
            <a:r>
              <a:rPr lang="en-US" sz="2199" strike="noStrike" u="none">
                <a:solidFill>
                  <a:srgbClr val="000000"/>
                </a:solidFill>
                <a:latin typeface="Arial"/>
                <a:ea typeface="Arial"/>
                <a:cs typeface="Arial"/>
                <a:sym typeface="Arial"/>
              </a:rPr>
              <a:t>rườ</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g</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hợp</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đườ</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g</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huyết bì</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h thườn</a:t>
            </a:r>
            <a:r>
              <a:rPr lang="en-US" sz="2199" strike="noStrike" u="none">
                <a:solidFill>
                  <a:srgbClr val="000000"/>
                </a:solidFill>
                <a:latin typeface="Arial"/>
                <a:ea typeface="Arial"/>
                <a:cs typeface="Arial"/>
                <a:sym typeface="Arial"/>
              </a:rPr>
              <a:t>g).</a:t>
            </a:r>
          </a:p>
          <a:p>
            <a:pPr algn="l" marL="474978" indent="-237489" lvl="1">
              <a:lnSpc>
                <a:spcPts val="3079"/>
              </a:lnSpc>
              <a:buFont typeface="Arial"/>
              <a:buChar char="•"/>
            </a:pPr>
            <a:r>
              <a:rPr lang="en-US" sz="2199" strike="noStrike" u="none">
                <a:solidFill>
                  <a:srgbClr val="000000"/>
                </a:solidFill>
                <a:latin typeface="Arial"/>
                <a:ea typeface="Arial"/>
                <a:cs typeface="Arial"/>
                <a:sym typeface="Arial"/>
              </a:rPr>
              <a:t>Ngu</a:t>
            </a:r>
            <a:r>
              <a:rPr lang="en-US" sz="2199" strike="noStrike" u="none">
                <a:solidFill>
                  <a:srgbClr val="000000"/>
                </a:solidFill>
                <a:latin typeface="Arial"/>
                <a:ea typeface="Arial"/>
                <a:cs typeface="Arial"/>
                <a:sym typeface="Arial"/>
              </a:rPr>
              <a:t>y</a:t>
            </a:r>
            <a:r>
              <a:rPr lang="en-US" sz="2199" strike="noStrike" u="none">
                <a:solidFill>
                  <a:srgbClr val="000000"/>
                </a:solidFill>
                <a:latin typeface="Arial"/>
                <a:ea typeface="Arial"/>
                <a:cs typeface="Arial"/>
                <a:sym typeface="Arial"/>
              </a:rPr>
              <a:t>ên</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nhân</a:t>
            </a:r>
            <a:r>
              <a:rPr lang="en-US" sz="2199" strike="noStrike" u="none">
                <a:solidFill>
                  <a:srgbClr val="000000"/>
                </a:solidFill>
                <a:latin typeface="Arial"/>
                <a:ea typeface="Arial"/>
                <a:cs typeface="Arial"/>
                <a:sym typeface="Arial"/>
              </a:rPr>
              <a:t> c</a:t>
            </a:r>
            <a:r>
              <a:rPr lang="en-US" sz="2199" strike="noStrike" u="none">
                <a:solidFill>
                  <a:srgbClr val="000000"/>
                </a:solidFill>
                <a:latin typeface="Arial"/>
                <a:ea typeface="Arial"/>
                <a:cs typeface="Arial"/>
                <a:sym typeface="Arial"/>
              </a:rPr>
              <a:t>ủ</a:t>
            </a:r>
            <a:r>
              <a:rPr lang="en-US" sz="2199" strike="noStrike" u="none">
                <a:solidFill>
                  <a:srgbClr val="000000"/>
                </a:solidFill>
                <a:latin typeface="Arial"/>
                <a:ea typeface="Arial"/>
                <a:cs typeface="Arial"/>
                <a:sym typeface="Arial"/>
              </a:rPr>
              <a:t>a l</a:t>
            </a:r>
            <a:r>
              <a:rPr lang="en-US" sz="2199" strike="noStrike" u="none">
                <a:solidFill>
                  <a:srgbClr val="000000"/>
                </a:solidFill>
                <a:latin typeface="Arial"/>
                <a:ea typeface="Arial"/>
                <a:cs typeface="Arial"/>
                <a:sym typeface="Arial"/>
              </a:rPr>
              <a:t>oại 2</a:t>
            </a:r>
            <a:r>
              <a:rPr lang="en-US" sz="2199" strike="noStrike" u="none">
                <a:solidFill>
                  <a:srgbClr val="000000"/>
                </a:solidFill>
                <a:latin typeface="Arial"/>
                <a:ea typeface="Arial"/>
                <a:cs typeface="Arial"/>
                <a:sym typeface="Arial"/>
              </a:rPr>
              <a:t> c</a:t>
            </a:r>
            <a:r>
              <a:rPr lang="en-US" sz="2199" strike="noStrike" u="none">
                <a:solidFill>
                  <a:srgbClr val="000000"/>
                </a:solidFill>
                <a:latin typeface="Arial"/>
                <a:ea typeface="Arial"/>
                <a:cs typeface="Arial"/>
                <a:sym typeface="Arial"/>
              </a:rPr>
              <a:t>hư</a:t>
            </a:r>
            <a:r>
              <a:rPr lang="en-US" sz="2199" strike="noStrike" u="none">
                <a:solidFill>
                  <a:srgbClr val="000000"/>
                </a:solidFill>
                <a:latin typeface="Arial"/>
                <a:ea typeface="Arial"/>
                <a:cs typeface="Arial"/>
                <a:sym typeface="Arial"/>
              </a:rPr>
              <a:t>a</a:t>
            </a:r>
            <a:r>
              <a:rPr lang="en-US" sz="2199" strike="noStrike" u="none">
                <a:solidFill>
                  <a:srgbClr val="000000"/>
                </a:solidFill>
                <a:latin typeface="Arial"/>
                <a:ea typeface="Arial"/>
                <a:cs typeface="Arial"/>
                <a:sym typeface="Arial"/>
              </a:rPr>
              <a:t> được xác định rõ </a:t>
            </a:r>
            <a:r>
              <a:rPr lang="en-US" sz="2199" strike="noStrike" u="none">
                <a:solidFill>
                  <a:srgbClr val="000000"/>
                </a:solidFill>
                <a:latin typeface="Arial"/>
                <a:ea typeface="Arial"/>
                <a:cs typeface="Arial"/>
                <a:sym typeface="Arial"/>
              </a:rPr>
              <a:t>r</a:t>
            </a:r>
            <a:r>
              <a:rPr lang="en-US" sz="2199" strike="noStrike" u="none">
                <a:solidFill>
                  <a:srgbClr val="000000"/>
                </a:solidFill>
                <a:latin typeface="Arial"/>
                <a:ea typeface="Arial"/>
                <a:cs typeface="Arial"/>
                <a:sym typeface="Arial"/>
              </a:rPr>
              <a:t>àng nhưng</a:t>
            </a:r>
            <a:r>
              <a:rPr lang="en-US" sz="2199" strike="noStrike" u="none">
                <a:solidFill>
                  <a:srgbClr val="000000"/>
                </a:solidFill>
                <a:latin typeface="Arial"/>
                <a:ea typeface="Arial"/>
                <a:cs typeface="Arial"/>
                <a:sym typeface="Arial"/>
              </a:rPr>
              <a:t> d</a:t>
            </a:r>
            <a:r>
              <a:rPr lang="en-US" sz="2199" strike="noStrike" u="none">
                <a:solidFill>
                  <a:srgbClr val="000000"/>
                </a:solidFill>
                <a:latin typeface="Arial"/>
                <a:ea typeface="Arial"/>
                <a:cs typeface="Arial"/>
                <a:sym typeface="Arial"/>
              </a:rPr>
              <a:t>ự k</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ế</a:t>
            </a:r>
            <a:r>
              <a:rPr lang="en-US" sz="2199" strike="noStrike" u="none">
                <a:solidFill>
                  <a:srgbClr val="000000"/>
                </a:solidFill>
                <a:latin typeface="Arial"/>
                <a:ea typeface="Arial"/>
                <a:cs typeface="Arial"/>
                <a:sym typeface="Arial"/>
              </a:rPr>
              <a:t>n </a:t>
            </a:r>
            <a:r>
              <a:rPr lang="en-US" sz="2199" strike="noStrike" u="none">
                <a:solidFill>
                  <a:srgbClr val="000000"/>
                </a:solidFill>
                <a:latin typeface="Arial"/>
                <a:ea typeface="Arial"/>
                <a:cs typeface="Arial"/>
                <a:sym typeface="Arial"/>
              </a:rPr>
              <a:t>sẽ</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đượ</a:t>
            </a:r>
            <a:r>
              <a:rPr lang="en-US" sz="2199" strike="noStrike" u="none">
                <a:solidFill>
                  <a:srgbClr val="000000"/>
                </a:solidFill>
                <a:latin typeface="Arial"/>
                <a:ea typeface="Arial"/>
                <a:cs typeface="Arial"/>
                <a:sym typeface="Arial"/>
              </a:rPr>
              <a:t>c </a:t>
            </a:r>
            <a:r>
              <a:rPr lang="en-US" sz="2199" strike="noStrike" u="none">
                <a:solidFill>
                  <a:srgbClr val="000000"/>
                </a:solidFill>
                <a:latin typeface="Arial"/>
                <a:ea typeface="Arial"/>
                <a:cs typeface="Arial"/>
                <a:sym typeface="Arial"/>
              </a:rPr>
              <a:t>cả</a:t>
            </a:r>
            <a:r>
              <a:rPr lang="en-US" sz="2199" strike="noStrike" u="none">
                <a:solidFill>
                  <a:srgbClr val="000000"/>
                </a:solidFill>
                <a:latin typeface="Arial"/>
                <a:ea typeface="Arial"/>
                <a:cs typeface="Arial"/>
                <a:sym typeface="Arial"/>
              </a:rPr>
              <a:t>i t</a:t>
            </a:r>
            <a:r>
              <a:rPr lang="en-US" sz="2199" strike="noStrike" u="none">
                <a:solidFill>
                  <a:srgbClr val="000000"/>
                </a:solidFill>
                <a:latin typeface="Arial"/>
                <a:ea typeface="Arial"/>
                <a:cs typeface="Arial"/>
                <a:sym typeface="Arial"/>
              </a:rPr>
              <a:t>h</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ệ</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a:t>
            </a:r>
          </a:p>
          <a:p>
            <a:pPr algn="l" marL="474978" indent="-237489" lvl="1">
              <a:lnSpc>
                <a:spcPts val="3079"/>
              </a:lnSpc>
              <a:buFont typeface="Arial"/>
              <a:buChar char="•"/>
            </a:pPr>
            <a:r>
              <a:rPr lang="en-US" sz="2199" strike="noStrike" u="none">
                <a:solidFill>
                  <a:srgbClr val="000000"/>
                </a:solidFill>
                <a:latin typeface="Arial"/>
                <a:ea typeface="Arial"/>
                <a:cs typeface="Arial"/>
                <a:sym typeface="Arial"/>
              </a:rPr>
              <a:t>Mộ</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s</a:t>
            </a:r>
            <a:r>
              <a:rPr lang="en-US" sz="2199" strike="noStrike" u="none">
                <a:solidFill>
                  <a:srgbClr val="000000"/>
                </a:solidFill>
                <a:latin typeface="Arial"/>
                <a:ea typeface="Arial"/>
                <a:cs typeface="Arial"/>
                <a:sym typeface="Arial"/>
              </a:rPr>
              <a:t>ố bệnh nhân</a:t>
            </a:r>
            <a:r>
              <a:rPr lang="en-US" sz="2199" strike="noStrike" u="none">
                <a:solidFill>
                  <a:srgbClr val="000000"/>
                </a:solidFill>
                <a:latin typeface="Arial"/>
                <a:ea typeface="Arial"/>
                <a:cs typeface="Arial"/>
                <a:sym typeface="Arial"/>
              </a:rPr>
              <a:t> c</a:t>
            </a:r>
            <a:r>
              <a:rPr lang="en-US" sz="2199" strike="noStrike" u="none">
                <a:solidFill>
                  <a:srgbClr val="000000"/>
                </a:solidFill>
                <a:latin typeface="Arial"/>
                <a:ea typeface="Arial"/>
                <a:cs typeface="Arial"/>
                <a:sym typeface="Arial"/>
              </a:rPr>
              <a:t>ó</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thể</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đả</a:t>
            </a:r>
            <a:r>
              <a:rPr lang="en-US" sz="2199" strike="noStrike" u="none">
                <a:solidFill>
                  <a:srgbClr val="000000"/>
                </a:solidFill>
                <a:latin typeface="Arial"/>
                <a:ea typeface="Arial"/>
                <a:cs typeface="Arial"/>
                <a:sym typeface="Arial"/>
              </a:rPr>
              <a:t>o </a:t>
            </a:r>
            <a:r>
              <a:rPr lang="en-US" sz="2199" strike="noStrike" u="none">
                <a:solidFill>
                  <a:srgbClr val="000000"/>
                </a:solidFill>
                <a:latin typeface="Arial"/>
                <a:ea typeface="Arial"/>
                <a:cs typeface="Arial"/>
                <a:sym typeface="Arial"/>
              </a:rPr>
              <a:t>ngượ</a:t>
            </a:r>
            <a:r>
              <a:rPr lang="en-US" sz="2199" strike="noStrike" u="none">
                <a:solidFill>
                  <a:srgbClr val="000000"/>
                </a:solidFill>
                <a:latin typeface="Arial"/>
                <a:ea typeface="Arial"/>
                <a:cs typeface="Arial"/>
                <a:sym typeface="Arial"/>
              </a:rPr>
              <a:t>c</a:t>
            </a:r>
            <a:r>
              <a:rPr lang="en-US" sz="2199" strike="noStrike" u="none">
                <a:solidFill>
                  <a:srgbClr val="000000"/>
                </a:solidFill>
                <a:latin typeface="Arial"/>
                <a:ea typeface="Arial"/>
                <a:cs typeface="Arial"/>
                <a:sym typeface="Arial"/>
              </a:rPr>
              <a:t> h</a:t>
            </a:r>
            <a:r>
              <a:rPr lang="en-US" sz="2199" strike="noStrike" u="none">
                <a:solidFill>
                  <a:srgbClr val="000000"/>
                </a:solidFill>
                <a:latin typeface="Arial"/>
                <a:ea typeface="Arial"/>
                <a:cs typeface="Arial"/>
                <a:sym typeface="Arial"/>
              </a:rPr>
              <a:t>o</a:t>
            </a:r>
            <a:r>
              <a:rPr lang="en-US" sz="2199" strike="noStrike" u="none">
                <a:solidFill>
                  <a:srgbClr val="000000"/>
                </a:solidFill>
                <a:latin typeface="Arial"/>
                <a:ea typeface="Arial"/>
                <a:cs typeface="Arial"/>
                <a:sym typeface="Arial"/>
              </a:rPr>
              <a:t>ặc kiểm soát bệ</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h đái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há</a:t>
            </a:r>
            <a:r>
              <a:rPr lang="en-US" sz="2199" strike="noStrike" u="none">
                <a:solidFill>
                  <a:srgbClr val="000000"/>
                </a:solidFill>
                <a:latin typeface="Arial"/>
                <a:ea typeface="Arial"/>
                <a:cs typeface="Arial"/>
                <a:sym typeface="Arial"/>
              </a:rPr>
              <a:t>o</a:t>
            </a:r>
            <a:r>
              <a:rPr lang="en-US" sz="2199" strike="noStrike" u="none">
                <a:solidFill>
                  <a:srgbClr val="000000"/>
                </a:solidFill>
                <a:latin typeface="Arial"/>
                <a:ea typeface="Arial"/>
                <a:cs typeface="Arial"/>
                <a:sym typeface="Arial"/>
              </a:rPr>
              <a:t> đường</a:t>
            </a:r>
            <a:r>
              <a:rPr lang="en-US" sz="2199" strike="noStrike" u="none">
                <a:solidFill>
                  <a:srgbClr val="000000"/>
                </a:solidFill>
                <a:latin typeface="Arial"/>
                <a:ea typeface="Arial"/>
                <a:cs typeface="Arial"/>
                <a:sym typeface="Arial"/>
              </a:rPr>
              <a:t> b</a:t>
            </a:r>
            <a:r>
              <a:rPr lang="en-US" sz="2199" strike="noStrike" u="none">
                <a:solidFill>
                  <a:srgbClr val="000000"/>
                </a:solidFill>
                <a:latin typeface="Arial"/>
                <a:ea typeface="Arial"/>
                <a:cs typeface="Arial"/>
                <a:sym typeface="Arial"/>
              </a:rPr>
              <a:t>ằng</a:t>
            </a:r>
            <a:r>
              <a:rPr lang="en-US" sz="2199" strike="noStrike" u="none">
                <a:solidFill>
                  <a:srgbClr val="000000"/>
                </a:solidFill>
                <a:latin typeface="Arial"/>
                <a:ea typeface="Arial"/>
                <a:cs typeface="Arial"/>
                <a:sym typeface="Arial"/>
              </a:rPr>
              <a:t> th</a:t>
            </a:r>
            <a:r>
              <a:rPr lang="en-US" sz="2199" strike="noStrike" u="none">
                <a:solidFill>
                  <a:srgbClr val="000000"/>
                </a:solidFill>
                <a:latin typeface="Arial"/>
                <a:ea typeface="Arial"/>
                <a:cs typeface="Arial"/>
                <a:sym typeface="Arial"/>
              </a:rPr>
              <a:t>ay đổi</a:t>
            </a:r>
            <a:r>
              <a:rPr lang="en-US" sz="2199" strike="noStrike" u="none">
                <a:solidFill>
                  <a:srgbClr val="000000"/>
                </a:solidFill>
                <a:latin typeface="Arial"/>
                <a:ea typeface="Arial"/>
                <a:cs typeface="Arial"/>
                <a:sym typeface="Arial"/>
              </a:rPr>
              <a:t> l</a:t>
            </a:r>
            <a:r>
              <a:rPr lang="en-US" sz="2199" strike="noStrike" u="none">
                <a:solidFill>
                  <a:srgbClr val="000000"/>
                </a:solidFill>
                <a:latin typeface="Arial"/>
                <a:ea typeface="Arial"/>
                <a:cs typeface="Arial"/>
                <a:sym typeface="Arial"/>
              </a:rPr>
              <a:t>ố</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s</a:t>
            </a:r>
            <a:r>
              <a:rPr lang="en-US" sz="2199" strike="noStrike" u="none">
                <a:solidFill>
                  <a:srgbClr val="000000"/>
                </a:solidFill>
                <a:latin typeface="Arial"/>
                <a:ea typeface="Arial"/>
                <a:cs typeface="Arial"/>
                <a:sym typeface="Arial"/>
              </a:rPr>
              <a:t>ống</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h</a:t>
            </a:r>
            <a:r>
              <a:rPr lang="en-US" sz="2199" strike="noStrike" u="none">
                <a:solidFill>
                  <a:srgbClr val="000000"/>
                </a:solidFill>
                <a:latin typeface="Arial"/>
                <a:ea typeface="Arial"/>
                <a:cs typeface="Arial"/>
                <a:sym typeface="Arial"/>
              </a:rPr>
              <a:t>o</a:t>
            </a:r>
            <a:r>
              <a:rPr lang="en-US" sz="2199" strike="noStrike" u="none">
                <a:solidFill>
                  <a:srgbClr val="000000"/>
                </a:solidFill>
                <a:latin typeface="Arial"/>
                <a:ea typeface="Arial"/>
                <a:cs typeface="Arial"/>
                <a:sym typeface="Arial"/>
              </a:rPr>
              <a:t>ặc</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thuốc</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uống</a:t>
            </a:r>
            <a:r>
              <a:rPr lang="en-US" sz="2199" strike="noStrike" u="none">
                <a:solidFill>
                  <a:srgbClr val="000000"/>
                </a:solidFill>
                <a:latin typeface="Arial"/>
                <a:ea typeface="Arial"/>
                <a:cs typeface="Arial"/>
                <a:sym typeface="Arial"/>
              </a:rPr>
              <a:t>.</a:t>
            </a:r>
          </a:p>
          <a:p>
            <a:pPr algn="l" marL="474978" indent="-237489" lvl="1">
              <a:lnSpc>
                <a:spcPts val="3079"/>
              </a:lnSpc>
              <a:buFont typeface="Arial"/>
              <a:buChar char="•"/>
            </a:pPr>
            <a:r>
              <a:rPr lang="en-US" sz="2199" strike="noStrike" u="none">
                <a:solidFill>
                  <a:srgbClr val="000000"/>
                </a:solidFill>
                <a:latin typeface="Arial"/>
                <a:ea typeface="Arial"/>
                <a:cs typeface="Arial"/>
                <a:sym typeface="Arial"/>
              </a:rPr>
              <a:t>Những bệnh nhân k</a:t>
            </a:r>
            <a:r>
              <a:rPr lang="en-US" sz="2199" strike="noStrike" u="none">
                <a:solidFill>
                  <a:srgbClr val="000000"/>
                </a:solidFill>
                <a:latin typeface="Arial"/>
                <a:ea typeface="Arial"/>
                <a:cs typeface="Arial"/>
                <a:sym typeface="Arial"/>
              </a:rPr>
              <a:t>h</a:t>
            </a:r>
            <a:r>
              <a:rPr lang="en-US" sz="2199" strike="noStrike" u="none">
                <a:solidFill>
                  <a:srgbClr val="000000"/>
                </a:solidFill>
                <a:latin typeface="Arial"/>
                <a:ea typeface="Arial"/>
                <a:cs typeface="Arial"/>
                <a:sym typeface="Arial"/>
              </a:rPr>
              <a:t>ác</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cầ</a:t>
            </a:r>
            <a:r>
              <a:rPr lang="en-US" sz="2199" strike="noStrike" u="none">
                <a:solidFill>
                  <a:srgbClr val="000000"/>
                </a:solidFill>
                <a:latin typeface="Arial"/>
                <a:ea typeface="Arial"/>
                <a:cs typeface="Arial"/>
                <a:sym typeface="Arial"/>
              </a:rPr>
              <a:t>n insulin, </a:t>
            </a:r>
            <a:r>
              <a:rPr lang="en-US" sz="2199" strike="noStrike" u="none">
                <a:solidFill>
                  <a:srgbClr val="000000"/>
                </a:solidFill>
                <a:latin typeface="Arial"/>
                <a:ea typeface="Arial"/>
                <a:cs typeface="Arial"/>
                <a:sym typeface="Arial"/>
              </a:rPr>
              <a:t>tùy thuộc vào chức </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ă</a:t>
            </a:r>
            <a:r>
              <a:rPr lang="en-US" sz="2199" strike="noStrike" u="none">
                <a:solidFill>
                  <a:srgbClr val="000000"/>
                </a:solidFill>
                <a:latin typeface="Arial"/>
                <a:ea typeface="Arial"/>
                <a:cs typeface="Arial"/>
                <a:sym typeface="Arial"/>
              </a:rPr>
              <a:t>ng </a:t>
            </a:r>
            <a:r>
              <a:rPr lang="en-US" sz="2199" strike="noStrike" u="none">
                <a:solidFill>
                  <a:srgbClr val="000000"/>
                </a:solidFill>
                <a:latin typeface="Arial"/>
                <a:ea typeface="Arial"/>
                <a:cs typeface="Arial"/>
                <a:sym typeface="Arial"/>
              </a:rPr>
              <a:t>tế bà</a:t>
            </a:r>
            <a:r>
              <a:rPr lang="en-US" sz="2199" strike="noStrike" u="none">
                <a:solidFill>
                  <a:srgbClr val="000000"/>
                </a:solidFill>
                <a:latin typeface="Arial"/>
                <a:ea typeface="Arial"/>
                <a:cs typeface="Arial"/>
                <a:sym typeface="Arial"/>
              </a:rPr>
              <a:t>o beta</a:t>
            </a:r>
            <a:r>
              <a:rPr lang="en-US" sz="2199" strike="noStrike" u="none">
                <a:solidFill>
                  <a:srgbClr val="000000"/>
                </a:solidFill>
                <a:latin typeface="Arial"/>
                <a:ea typeface="Arial"/>
                <a:cs typeface="Arial"/>
                <a:sym typeface="Arial"/>
              </a:rPr>
              <a:t>.</a:t>
            </a:r>
          </a:p>
          <a:p>
            <a:pPr algn="l" marL="474978" indent="-237489" lvl="1">
              <a:lnSpc>
                <a:spcPts val="3079"/>
              </a:lnSpc>
              <a:buFont typeface="Arial"/>
              <a:buChar char="•"/>
            </a:pPr>
            <a:r>
              <a:rPr lang="en-US" sz="2199" strike="noStrike" u="none">
                <a:solidFill>
                  <a:srgbClr val="000000"/>
                </a:solidFill>
                <a:latin typeface="Arial"/>
                <a:ea typeface="Arial"/>
                <a:cs typeface="Arial"/>
                <a:sym typeface="Arial"/>
              </a:rPr>
              <a:t>Tình</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trạng</a:t>
            </a:r>
            <a:r>
              <a:rPr lang="en-US" sz="2199" strike="noStrike" u="none">
                <a:solidFill>
                  <a:srgbClr val="000000"/>
                </a:solidFill>
                <a:latin typeface="Arial"/>
                <a:ea typeface="Arial"/>
                <a:cs typeface="Arial"/>
                <a:sym typeface="Arial"/>
              </a:rPr>
              <a:t> c</a:t>
            </a:r>
            <a:r>
              <a:rPr lang="en-US" sz="2199" strike="noStrike" u="none">
                <a:solidFill>
                  <a:srgbClr val="000000"/>
                </a:solidFill>
                <a:latin typeface="Arial"/>
                <a:ea typeface="Arial"/>
                <a:cs typeface="Arial"/>
                <a:sym typeface="Arial"/>
              </a:rPr>
              <a:t>huyể</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 hó</a:t>
            </a:r>
            <a:r>
              <a:rPr lang="en-US" sz="2199" strike="noStrike" u="none">
                <a:solidFill>
                  <a:srgbClr val="000000"/>
                </a:solidFill>
                <a:latin typeface="Arial"/>
                <a:ea typeface="Arial"/>
                <a:cs typeface="Arial"/>
                <a:sym typeface="Arial"/>
              </a:rPr>
              <a:t>a</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c</a:t>
            </a:r>
            <a:r>
              <a:rPr lang="en-US" sz="2199" strike="noStrike" u="none">
                <a:solidFill>
                  <a:srgbClr val="000000"/>
                </a:solidFill>
                <a:latin typeface="Arial"/>
                <a:ea typeface="Arial"/>
                <a:cs typeface="Arial"/>
                <a:sym typeface="Arial"/>
              </a:rPr>
              <a:t>ó</a:t>
            </a:r>
            <a:r>
              <a:rPr lang="en-US" sz="2199" strike="noStrike" u="none">
                <a:solidFill>
                  <a:srgbClr val="000000"/>
                </a:solidFill>
                <a:latin typeface="Arial"/>
                <a:ea typeface="Arial"/>
                <a:cs typeface="Arial"/>
                <a:sym typeface="Arial"/>
              </a:rPr>
              <a:t> t</a:t>
            </a:r>
            <a:r>
              <a:rPr lang="en-US" sz="2199" strike="noStrike" u="none">
                <a:solidFill>
                  <a:srgbClr val="000000"/>
                </a:solidFill>
                <a:latin typeface="Arial"/>
                <a:ea typeface="Arial"/>
                <a:cs typeface="Arial"/>
                <a:sym typeface="Arial"/>
              </a:rPr>
              <a:t>hể</a:t>
            </a:r>
            <a:r>
              <a:rPr lang="en-US" sz="2199" strike="noStrike" u="none">
                <a:solidFill>
                  <a:srgbClr val="000000"/>
                </a:solidFill>
                <a:latin typeface="Arial"/>
                <a:ea typeface="Arial"/>
                <a:cs typeface="Arial"/>
                <a:sym typeface="Arial"/>
              </a:rPr>
              <a:t> c</a:t>
            </a:r>
            <a:r>
              <a:rPr lang="en-US" sz="2199" strike="noStrike" u="none">
                <a:solidFill>
                  <a:srgbClr val="000000"/>
                </a:solidFill>
                <a:latin typeface="Arial"/>
                <a:ea typeface="Arial"/>
                <a:cs typeface="Arial"/>
                <a:sym typeface="Arial"/>
              </a:rPr>
              <a:t>ải</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th</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ệ</a:t>
            </a:r>
            <a:r>
              <a:rPr lang="en-US" sz="2199" strike="noStrike" u="none">
                <a:solidFill>
                  <a:srgbClr val="000000"/>
                </a:solidFill>
                <a:latin typeface="Arial"/>
                <a:ea typeface="Arial"/>
                <a:cs typeface="Arial"/>
                <a:sym typeface="Arial"/>
              </a:rPr>
              <a:t>n, </a:t>
            </a:r>
            <a:r>
              <a:rPr lang="en-US" sz="2199" strike="noStrike" u="none">
                <a:solidFill>
                  <a:srgbClr val="000000"/>
                </a:solidFill>
                <a:latin typeface="Arial"/>
                <a:ea typeface="Arial"/>
                <a:cs typeface="Arial"/>
                <a:sym typeface="Arial"/>
              </a:rPr>
              <a:t>xấu đi h</a:t>
            </a:r>
            <a:r>
              <a:rPr lang="en-US" sz="2199" strike="noStrike" u="none">
                <a:solidFill>
                  <a:srgbClr val="000000"/>
                </a:solidFill>
                <a:latin typeface="Arial"/>
                <a:ea typeface="Arial"/>
                <a:cs typeface="Arial"/>
                <a:sym typeface="Arial"/>
              </a:rPr>
              <a:t>o</a:t>
            </a:r>
            <a:r>
              <a:rPr lang="en-US" sz="2199" strike="noStrike" u="none">
                <a:solidFill>
                  <a:srgbClr val="000000"/>
                </a:solidFill>
                <a:latin typeface="Arial"/>
                <a:ea typeface="Arial"/>
                <a:cs typeface="Arial"/>
                <a:sym typeface="Arial"/>
              </a:rPr>
              <a:t>ặc duy t</a:t>
            </a:r>
            <a:r>
              <a:rPr lang="en-US" sz="2199" strike="noStrike" u="none">
                <a:solidFill>
                  <a:srgbClr val="000000"/>
                </a:solidFill>
                <a:latin typeface="Arial"/>
                <a:ea typeface="Arial"/>
                <a:cs typeface="Arial"/>
                <a:sym typeface="Arial"/>
              </a:rPr>
              <a:t>r</a:t>
            </a:r>
            <a:r>
              <a:rPr lang="en-US" sz="2199" strike="noStrike" u="none">
                <a:solidFill>
                  <a:srgbClr val="000000"/>
                </a:solidFill>
                <a:latin typeface="Arial"/>
                <a:ea typeface="Arial"/>
                <a:cs typeface="Arial"/>
                <a:sym typeface="Arial"/>
              </a:rPr>
              <a:t>ì</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ổ</a:t>
            </a:r>
            <a:r>
              <a:rPr lang="en-US" sz="2199" strike="noStrike" u="none">
                <a:solidFill>
                  <a:srgbClr val="000000"/>
                </a:solidFill>
                <a:latin typeface="Arial"/>
                <a:ea typeface="Arial"/>
                <a:cs typeface="Arial"/>
                <a:sym typeface="Arial"/>
              </a:rPr>
              <a:t>n </a:t>
            </a:r>
            <a:r>
              <a:rPr lang="en-US" sz="2199" strike="noStrike" u="none">
                <a:solidFill>
                  <a:srgbClr val="000000"/>
                </a:solidFill>
                <a:latin typeface="Arial"/>
                <a:ea typeface="Arial"/>
                <a:cs typeface="Arial"/>
                <a:sym typeface="Arial"/>
              </a:rPr>
              <a:t>định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h</a:t>
            </a:r>
            <a:r>
              <a:rPr lang="en-US" sz="2199" strike="noStrike" u="none">
                <a:solidFill>
                  <a:srgbClr val="000000"/>
                </a:solidFill>
                <a:latin typeface="Arial"/>
                <a:ea typeface="Arial"/>
                <a:cs typeface="Arial"/>
                <a:sym typeface="Arial"/>
              </a:rPr>
              <a:t>eo t</a:t>
            </a:r>
            <a:r>
              <a:rPr lang="en-US" sz="2199" strike="noStrike" u="none">
                <a:solidFill>
                  <a:srgbClr val="000000"/>
                </a:solidFill>
                <a:latin typeface="Arial"/>
                <a:ea typeface="Arial"/>
                <a:cs typeface="Arial"/>
                <a:sym typeface="Arial"/>
              </a:rPr>
              <a:t>hờ</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 gian</a:t>
            </a:r>
            <a:r>
              <a:rPr lang="en-US" sz="2199" strike="noStrike" u="none">
                <a:solidFill>
                  <a:srgbClr val="000000"/>
                </a:solidFill>
                <a:latin typeface="Arial"/>
                <a:ea typeface="Arial"/>
                <a:cs typeface="Arial"/>
                <a:sym typeface="Arial"/>
              </a:rPr>
              <a:t>.</a:t>
            </a:r>
          </a:p>
          <a:p>
            <a:pPr algn="l">
              <a:lnSpc>
                <a:spcPts val="3079"/>
              </a:lnSpc>
            </a:pPr>
          </a:p>
        </p:txBody>
      </p:sp>
      <p:sp>
        <p:nvSpPr>
          <p:cNvPr name="TextBox 11" id="11"/>
          <p:cNvSpPr txBox="true"/>
          <p:nvPr/>
        </p:nvSpPr>
        <p:spPr>
          <a:xfrm rot="0">
            <a:off x="0" y="8878570"/>
            <a:ext cx="14878524" cy="39179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Arial"/>
                <a:ea typeface="Arial"/>
                <a:cs typeface="Arial"/>
                <a:sym typeface="Arial"/>
              </a:rPr>
              <a:t>✅ Tóm tắt: Hệ thống linh hoạt tích hợp giai đoạn bệnh và nguyên nhân để hướng dẫn chẩn đoán và điều trị.</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806168" y="1440738"/>
            <a:ext cx="1537357" cy="1537351"/>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4" id="4"/>
          <p:cNvGrpSpPr>
            <a:grpSpLocks noChangeAspect="true"/>
          </p:cNvGrpSpPr>
          <p:nvPr/>
        </p:nvGrpSpPr>
        <p:grpSpPr>
          <a:xfrm rot="0">
            <a:off x="8513297" y="3608482"/>
            <a:ext cx="2123101" cy="2123092"/>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grpSp>
        <p:nvGrpSpPr>
          <p:cNvPr name="Group 6" id="6"/>
          <p:cNvGrpSpPr/>
          <p:nvPr/>
        </p:nvGrpSpPr>
        <p:grpSpPr>
          <a:xfrm rot="0">
            <a:off x="16586718" y="-737601"/>
            <a:ext cx="2178340" cy="217834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076"/>
            </a:solidFill>
          </p:spPr>
        </p:sp>
      </p:grpSp>
      <p:grpSp>
        <p:nvGrpSpPr>
          <p:cNvPr name="Group 8" id="8"/>
          <p:cNvGrpSpPr/>
          <p:nvPr/>
        </p:nvGrpSpPr>
        <p:grpSpPr>
          <a:xfrm rot="0">
            <a:off x="-397818" y="9258300"/>
            <a:ext cx="1426518" cy="142651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D"/>
            </a:solidFill>
          </p:spPr>
        </p:sp>
      </p:grpSp>
      <p:sp>
        <p:nvSpPr>
          <p:cNvPr name="TextBox 10" id="10"/>
          <p:cNvSpPr txBox="true"/>
          <p:nvPr/>
        </p:nvSpPr>
        <p:spPr>
          <a:xfrm rot="0">
            <a:off x="1043202" y="1598198"/>
            <a:ext cx="4415382" cy="632841"/>
          </a:xfrm>
          <a:prstGeom prst="rect">
            <a:avLst/>
          </a:prstGeom>
        </p:spPr>
        <p:txBody>
          <a:bodyPr anchor="t" rtlCol="false" tIns="0" lIns="0" bIns="0" rIns="0">
            <a:spAutoFit/>
          </a:bodyPr>
          <a:lstStyle/>
          <a:p>
            <a:pPr algn="l">
              <a:lnSpc>
                <a:spcPts val="2472"/>
              </a:lnSpc>
            </a:pPr>
            <a:r>
              <a:rPr lang="en-US" sz="2400" b="true">
                <a:solidFill>
                  <a:srgbClr val="00949D"/>
                </a:solidFill>
                <a:latin typeface="Arial Bold"/>
                <a:ea typeface="Arial Bold"/>
                <a:cs typeface="Arial Bold"/>
                <a:sym typeface="Arial Bold"/>
              </a:rPr>
              <a:t>Những</a:t>
            </a:r>
            <a:r>
              <a:rPr lang="en-US" b="true" sz="2400">
                <a:solidFill>
                  <a:srgbClr val="00949D"/>
                </a:solidFill>
                <a:latin typeface="Arial Bold"/>
                <a:ea typeface="Arial Bold"/>
                <a:cs typeface="Arial Bold"/>
                <a:sym typeface="Arial Bold"/>
              </a:rPr>
              <a:t> thuật ngữ không nên dùng</a:t>
            </a:r>
          </a:p>
        </p:txBody>
      </p:sp>
      <p:sp>
        <p:nvSpPr>
          <p:cNvPr name="TextBox 11" id="11"/>
          <p:cNvSpPr txBox="true"/>
          <p:nvPr/>
        </p:nvSpPr>
        <p:spPr>
          <a:xfrm rot="0">
            <a:off x="1028700" y="2354996"/>
            <a:ext cx="5524907" cy="1253486"/>
          </a:xfrm>
          <a:prstGeom prst="rect">
            <a:avLst/>
          </a:prstGeom>
        </p:spPr>
        <p:txBody>
          <a:bodyPr anchor="t" rtlCol="false" tIns="0" lIns="0" bIns="0" rIns="0">
            <a:spAutoFit/>
          </a:bodyPr>
          <a:lstStyle/>
          <a:p>
            <a:pPr algn="l">
              <a:lnSpc>
                <a:spcPts val="3360"/>
              </a:lnSpc>
            </a:pPr>
            <a:r>
              <a:rPr lang="en-US" sz="2400">
                <a:solidFill>
                  <a:srgbClr val="000000"/>
                </a:solidFill>
                <a:latin typeface="Arial"/>
                <a:ea typeface="Arial"/>
                <a:cs typeface="Arial"/>
                <a:sym typeface="Arial"/>
              </a:rPr>
              <a:t>“IDDM” và “NIDDM” gây nhầm lẫn giữa chẩn đoán và điều trị.</a:t>
            </a:r>
          </a:p>
          <a:p>
            <a:pPr algn="l">
              <a:lnSpc>
                <a:spcPts val="3360"/>
              </a:lnSpc>
            </a:pPr>
          </a:p>
        </p:txBody>
      </p:sp>
      <p:sp>
        <p:nvSpPr>
          <p:cNvPr name="TextBox 12" id="12"/>
          <p:cNvSpPr txBox="true"/>
          <p:nvPr/>
        </p:nvSpPr>
        <p:spPr>
          <a:xfrm rot="0">
            <a:off x="1028700" y="4094257"/>
            <a:ext cx="5347544" cy="632841"/>
          </a:xfrm>
          <a:prstGeom prst="rect">
            <a:avLst/>
          </a:prstGeom>
        </p:spPr>
        <p:txBody>
          <a:bodyPr anchor="t" rtlCol="false" tIns="0" lIns="0" bIns="0" rIns="0">
            <a:spAutoFit/>
          </a:bodyPr>
          <a:lstStyle/>
          <a:p>
            <a:pPr algn="l" marL="0" indent="0" lvl="0">
              <a:lnSpc>
                <a:spcPts val="2472"/>
              </a:lnSpc>
              <a:spcBef>
                <a:spcPct val="0"/>
              </a:spcBef>
            </a:pPr>
            <a:r>
              <a:rPr lang="en-US" b="true" sz="2400">
                <a:solidFill>
                  <a:srgbClr val="00949D"/>
                </a:solidFill>
                <a:latin typeface="Arial Bold"/>
                <a:ea typeface="Arial Bold"/>
                <a:cs typeface="Arial Bold"/>
                <a:sym typeface="Arial Bold"/>
              </a:rPr>
              <a:t>Những</a:t>
            </a:r>
            <a:r>
              <a:rPr lang="en-US" b="true" sz="2400" strike="noStrike" u="none">
                <a:solidFill>
                  <a:srgbClr val="00949D"/>
                </a:solidFill>
                <a:latin typeface="Arial Bold"/>
                <a:ea typeface="Arial Bold"/>
                <a:cs typeface="Arial Bold"/>
                <a:sym typeface="Arial Bold"/>
              </a:rPr>
              <a:t> thuật ngữ được khuyến cáo sử dụng</a:t>
            </a:r>
          </a:p>
        </p:txBody>
      </p:sp>
      <p:sp>
        <p:nvSpPr>
          <p:cNvPr name="TextBox 13" id="13"/>
          <p:cNvSpPr txBox="true"/>
          <p:nvPr/>
        </p:nvSpPr>
        <p:spPr>
          <a:xfrm rot="0">
            <a:off x="1028700" y="506070"/>
            <a:ext cx="7926753" cy="522630"/>
          </a:xfrm>
          <a:prstGeom prst="rect">
            <a:avLst/>
          </a:prstGeom>
        </p:spPr>
        <p:txBody>
          <a:bodyPr anchor="t" rtlCol="false" tIns="0" lIns="0" bIns="0" rIns="0">
            <a:spAutoFit/>
          </a:bodyPr>
          <a:lstStyle/>
          <a:p>
            <a:pPr algn="just" marL="0" indent="0" lvl="0">
              <a:lnSpc>
                <a:spcPts val="3900"/>
              </a:lnSpc>
              <a:spcBef>
                <a:spcPct val="0"/>
              </a:spcBef>
            </a:pPr>
            <a:r>
              <a:rPr lang="en-US" b="true" sz="3680" spc="-99">
                <a:solidFill>
                  <a:srgbClr val="007076"/>
                </a:solidFill>
                <a:latin typeface="Aileron Bold"/>
                <a:ea typeface="Aileron Bold"/>
                <a:cs typeface="Aileron Bold"/>
                <a:sym typeface="Aileron Bold"/>
              </a:rPr>
              <a:t>3.3 Thuật </a:t>
            </a:r>
            <a:r>
              <a:rPr lang="en-US" b="true" sz="3680" spc="-99" strike="noStrike" u="none">
                <a:solidFill>
                  <a:srgbClr val="007076"/>
                </a:solidFill>
                <a:latin typeface="Aileron Bold"/>
                <a:ea typeface="Aileron Bold"/>
                <a:cs typeface="Aileron Bold"/>
                <a:sym typeface="Aileron Bold"/>
              </a:rPr>
              <a:t>ngữ</a:t>
            </a:r>
          </a:p>
        </p:txBody>
      </p:sp>
      <p:sp>
        <p:nvSpPr>
          <p:cNvPr name="TextBox 14" id="14"/>
          <p:cNvSpPr txBox="true"/>
          <p:nvPr/>
        </p:nvSpPr>
        <p:spPr>
          <a:xfrm rot="0">
            <a:off x="1028700" y="4850923"/>
            <a:ext cx="7777468" cy="5444486"/>
          </a:xfrm>
          <a:prstGeom prst="rect">
            <a:avLst/>
          </a:prstGeom>
        </p:spPr>
        <p:txBody>
          <a:bodyPr anchor="t" rtlCol="false" tIns="0" lIns="0" bIns="0" rIns="0">
            <a:spAutoFit/>
          </a:bodyPr>
          <a:lstStyle/>
          <a:p>
            <a:pPr algn="l">
              <a:lnSpc>
                <a:spcPts val="3360"/>
              </a:lnSpc>
            </a:pPr>
            <a:r>
              <a:rPr lang="en-US" sz="2400">
                <a:solidFill>
                  <a:srgbClr val="000000"/>
                </a:solidFill>
                <a:latin typeface="Arial"/>
                <a:ea typeface="Arial"/>
                <a:cs typeface="Arial"/>
                <a:sym typeface="Arial"/>
              </a:rPr>
              <a:t>Đá</a:t>
            </a:r>
            <a:r>
              <a:rPr lang="en-US" sz="2400" strike="noStrike" u="none">
                <a:solidFill>
                  <a:srgbClr val="000000"/>
                </a:solidFill>
                <a:latin typeface="Arial"/>
                <a:ea typeface="Arial"/>
                <a:cs typeface="Arial"/>
                <a:sym typeface="Arial"/>
              </a:rPr>
              <a:t>i</a:t>
            </a:r>
            <a:r>
              <a:rPr lang="en-US" sz="2400" strike="noStrike" u="none">
                <a:solidFill>
                  <a:srgbClr val="000000"/>
                </a:solidFill>
                <a:latin typeface="Arial"/>
                <a:ea typeface="Arial"/>
                <a:cs typeface="Arial"/>
                <a:sym typeface="Arial"/>
              </a:rPr>
              <a:t> </a:t>
            </a:r>
            <a:r>
              <a:rPr lang="en-US" sz="2400" strike="noStrike" u="none">
                <a:solidFill>
                  <a:srgbClr val="000000"/>
                </a:solidFill>
                <a:latin typeface="Arial"/>
                <a:ea typeface="Arial"/>
                <a:cs typeface="Arial"/>
                <a:sym typeface="Arial"/>
              </a:rPr>
              <a:t>tháo đường loại 1</a:t>
            </a:r>
          </a:p>
          <a:p>
            <a:pPr algn="l" marL="518196" indent="-259098" lvl="1">
              <a:lnSpc>
                <a:spcPts val="3360"/>
              </a:lnSpc>
              <a:buFont typeface="Arial"/>
              <a:buChar char="•"/>
            </a:pPr>
            <a:r>
              <a:rPr lang="en-US" sz="2400" strike="noStrike" u="none">
                <a:solidFill>
                  <a:srgbClr val="000000"/>
                </a:solidFill>
                <a:latin typeface="Arial"/>
                <a:ea typeface="Arial"/>
                <a:cs typeface="Arial"/>
                <a:sym typeface="Arial"/>
              </a:rPr>
              <a:t>Hủy hoại tế bào beta do tự miễn hoặc không rõ nguyên nhân</a:t>
            </a:r>
          </a:p>
          <a:p>
            <a:pPr algn="l" marL="518196" indent="-259098" lvl="1">
              <a:lnSpc>
                <a:spcPts val="3360"/>
              </a:lnSpc>
              <a:buFont typeface="Arial"/>
              <a:buChar char="•"/>
            </a:pPr>
            <a:r>
              <a:rPr lang="en-US" sz="2400" strike="noStrike" u="none">
                <a:solidFill>
                  <a:srgbClr val="000000"/>
                </a:solidFill>
                <a:latin typeface="Arial"/>
                <a:ea typeface="Arial"/>
                <a:cs typeface="Arial"/>
                <a:sym typeface="Arial"/>
              </a:rPr>
              <a:t>Dễ dẫn đến nhiễm toan ceton</a:t>
            </a:r>
          </a:p>
          <a:p>
            <a:pPr algn="l" marL="518196" indent="-259098" lvl="1">
              <a:lnSpc>
                <a:spcPts val="3360"/>
              </a:lnSpc>
              <a:buFont typeface="Arial"/>
              <a:buChar char="•"/>
            </a:pPr>
            <a:r>
              <a:rPr lang="en-US" sz="2400" strike="noStrike" u="none">
                <a:solidFill>
                  <a:srgbClr val="000000"/>
                </a:solidFill>
                <a:latin typeface="Arial"/>
                <a:ea typeface="Arial"/>
                <a:cs typeface="Arial"/>
                <a:sym typeface="Arial"/>
              </a:rPr>
              <a:t>Loại trừ các nguyên nhân cụ thể đã biết (ví dụ: xơ nang)</a:t>
            </a:r>
          </a:p>
          <a:p>
            <a:pPr algn="l" marL="518196" indent="-259098" lvl="1">
              <a:lnSpc>
                <a:spcPts val="3360"/>
              </a:lnSpc>
              <a:buFont typeface="Arial"/>
              <a:buChar char="•"/>
            </a:pPr>
            <a:r>
              <a:rPr lang="en-US" sz="2400" strike="noStrike" u="none">
                <a:solidFill>
                  <a:srgbClr val="000000"/>
                </a:solidFill>
                <a:latin typeface="Arial"/>
                <a:ea typeface="Arial"/>
                <a:cs typeface="Arial"/>
                <a:sym typeface="Arial"/>
              </a:rPr>
              <a:t>Có thể phát hiện trước khi bệnh đái tháo đường hoàn chỉnh</a:t>
            </a:r>
          </a:p>
          <a:p>
            <a:pPr algn="l">
              <a:lnSpc>
                <a:spcPts val="3360"/>
              </a:lnSpc>
            </a:pPr>
            <a:r>
              <a:rPr lang="en-US" sz="2400" strike="noStrike" u="none">
                <a:solidFill>
                  <a:srgbClr val="000000"/>
                </a:solidFill>
                <a:latin typeface="Arial"/>
                <a:ea typeface="Arial"/>
                <a:cs typeface="Arial"/>
                <a:sym typeface="Arial"/>
              </a:rPr>
              <a:t>Đái tháo đường loại 2</a:t>
            </a:r>
          </a:p>
          <a:p>
            <a:pPr algn="l" marL="518196" indent="-259098" lvl="1">
              <a:lnSpc>
                <a:spcPts val="3360"/>
              </a:lnSpc>
              <a:buFont typeface="Arial"/>
              <a:buChar char="•"/>
            </a:pPr>
            <a:r>
              <a:rPr lang="en-US" sz="2400" strike="noStrike" u="none">
                <a:solidFill>
                  <a:srgbClr val="000000"/>
                </a:solidFill>
                <a:latin typeface="Arial"/>
                <a:ea typeface="Arial"/>
                <a:cs typeface="Arial"/>
                <a:sym typeface="Arial"/>
              </a:rPr>
              <a:t>Rối</a:t>
            </a:r>
            <a:r>
              <a:rPr lang="en-US" sz="2400" strike="noStrike" u="none">
                <a:solidFill>
                  <a:srgbClr val="000000"/>
                </a:solidFill>
                <a:latin typeface="Arial"/>
                <a:ea typeface="Arial"/>
                <a:cs typeface="Arial"/>
                <a:sym typeface="Arial"/>
              </a:rPr>
              <a:t> loạn tiết i</a:t>
            </a:r>
            <a:r>
              <a:rPr lang="en-US" sz="2400" strike="noStrike" u="none">
                <a:solidFill>
                  <a:srgbClr val="000000"/>
                </a:solidFill>
                <a:latin typeface="Arial"/>
                <a:ea typeface="Arial"/>
                <a:cs typeface="Arial"/>
                <a:sym typeface="Arial"/>
              </a:rPr>
              <a:t>nsulin kết hợp với đề kháng insulin</a:t>
            </a:r>
          </a:p>
          <a:p>
            <a:pPr algn="l" marL="518196" indent="-259098" lvl="1">
              <a:lnSpc>
                <a:spcPts val="3360"/>
              </a:lnSpc>
              <a:buFont typeface="Arial"/>
              <a:buChar char="•"/>
            </a:pPr>
            <a:r>
              <a:rPr lang="en-US" sz="2400" strike="noStrike" u="none">
                <a:solidFill>
                  <a:srgbClr val="000000"/>
                </a:solidFill>
                <a:latin typeface="Arial"/>
                <a:ea typeface="Arial"/>
                <a:cs typeface="Arial"/>
                <a:sym typeface="Arial"/>
              </a:rPr>
              <a:t>Dạng phổ biến ở người lớn</a:t>
            </a:r>
          </a:p>
          <a:p>
            <a:pPr algn="l" marL="518196" indent="-259098" lvl="1">
              <a:lnSpc>
                <a:spcPts val="3360"/>
              </a:lnSpc>
              <a:buFont typeface="Arial"/>
              <a:buChar char="•"/>
            </a:pPr>
            <a:r>
              <a:rPr lang="en-US" sz="2400" strike="noStrike" u="none">
                <a:solidFill>
                  <a:srgbClr val="000000"/>
                </a:solidFill>
                <a:latin typeface="Arial"/>
                <a:ea typeface="Arial"/>
                <a:cs typeface="Arial"/>
                <a:sym typeface="Arial"/>
              </a:rPr>
              <a:t>Một số kiểu hình gầy (ví dụ: nhóm dân số Ấn Độ)</a:t>
            </a:r>
          </a:p>
          <a:p>
            <a:pPr algn="l">
              <a:lnSpc>
                <a:spcPts val="3360"/>
              </a:lnSpc>
            </a:pPr>
          </a:p>
        </p:txBody>
      </p:sp>
      <p:sp>
        <p:nvSpPr>
          <p:cNvPr name="TextBox 15" id="15"/>
          <p:cNvSpPr txBox="true"/>
          <p:nvPr/>
        </p:nvSpPr>
        <p:spPr>
          <a:xfrm rot="0">
            <a:off x="11113277" y="1267489"/>
            <a:ext cx="3278819" cy="632841"/>
          </a:xfrm>
          <a:prstGeom prst="rect">
            <a:avLst/>
          </a:prstGeom>
        </p:spPr>
        <p:txBody>
          <a:bodyPr anchor="t" rtlCol="false" tIns="0" lIns="0" bIns="0" rIns="0">
            <a:spAutoFit/>
          </a:bodyPr>
          <a:lstStyle/>
          <a:p>
            <a:pPr algn="l">
              <a:lnSpc>
                <a:spcPts val="2472"/>
              </a:lnSpc>
            </a:pPr>
            <a:r>
              <a:rPr lang="en-US" sz="2400" b="true">
                <a:solidFill>
                  <a:srgbClr val="00949D"/>
                </a:solidFill>
                <a:latin typeface="Arial Bold"/>
                <a:ea typeface="Arial Bold"/>
                <a:cs typeface="Arial Bold"/>
                <a:sym typeface="Arial Bold"/>
              </a:rPr>
              <a:t>Các nhó</a:t>
            </a:r>
            <a:r>
              <a:rPr lang="en-US" b="true" sz="2400">
                <a:solidFill>
                  <a:srgbClr val="00949D"/>
                </a:solidFill>
                <a:latin typeface="Arial Bold"/>
                <a:ea typeface="Arial Bold"/>
                <a:cs typeface="Arial Bold"/>
                <a:sym typeface="Arial Bold"/>
              </a:rPr>
              <a:t>m phân loại bị loại bỏ</a:t>
            </a:r>
          </a:p>
        </p:txBody>
      </p:sp>
      <p:sp>
        <p:nvSpPr>
          <p:cNvPr name="TextBox 16" id="16"/>
          <p:cNvSpPr txBox="true"/>
          <p:nvPr/>
        </p:nvSpPr>
        <p:spPr>
          <a:xfrm rot="0">
            <a:off x="10916206" y="1869089"/>
            <a:ext cx="7371794" cy="1953891"/>
          </a:xfrm>
          <a:prstGeom prst="rect">
            <a:avLst/>
          </a:prstGeom>
        </p:spPr>
        <p:txBody>
          <a:bodyPr anchor="t" rtlCol="false" tIns="0" lIns="0" bIns="0" rIns="0">
            <a:spAutoFit/>
          </a:bodyPr>
          <a:lstStyle/>
          <a:p>
            <a:pPr algn="l" marL="475017" indent="-237508" lvl="1">
              <a:lnSpc>
                <a:spcPts val="3080"/>
              </a:lnSpc>
              <a:buFont typeface="Arial"/>
              <a:buChar char="•"/>
            </a:pPr>
            <a:r>
              <a:rPr lang="en-US" sz="2200">
                <a:solidFill>
                  <a:srgbClr val="000000"/>
                </a:solidFill>
                <a:latin typeface="Arial"/>
                <a:ea typeface="Arial"/>
                <a:cs typeface="Arial"/>
                <a:sym typeface="Arial"/>
              </a:rPr>
              <a:t>Đái tháo đường liên quan đến suy dinh dưỡng (MRDM) đã bị loại bỏ</a:t>
            </a:r>
          </a:p>
          <a:p>
            <a:pPr algn="l" marL="475017" indent="-237508" lvl="1">
              <a:lnSpc>
                <a:spcPts val="3080"/>
              </a:lnSpc>
              <a:buFont typeface="Arial"/>
              <a:buChar char="•"/>
            </a:pPr>
            <a:r>
              <a:rPr lang="en-US" sz="2200">
                <a:solidFill>
                  <a:srgbClr val="000000"/>
                </a:solidFill>
                <a:latin typeface="Arial"/>
                <a:ea typeface="Arial"/>
                <a:cs typeface="Arial"/>
                <a:sym typeface="Arial"/>
              </a:rPr>
              <a:t>PDPD = đái tháo đường biến đổi do suy dinh dưỡng (cần nghiên cứu thêm)</a:t>
            </a:r>
          </a:p>
          <a:p>
            <a:pPr algn="l" marL="475017" indent="-237508" lvl="1">
              <a:lnSpc>
                <a:spcPts val="3080"/>
              </a:lnSpc>
              <a:buFont typeface="Arial"/>
              <a:buChar char="•"/>
            </a:pPr>
            <a:r>
              <a:rPr lang="en-US" sz="2200">
                <a:solidFill>
                  <a:srgbClr val="000000"/>
                </a:solidFill>
                <a:latin typeface="Arial"/>
                <a:ea typeface="Arial"/>
                <a:cs typeface="Arial"/>
                <a:sym typeface="Arial"/>
              </a:rPr>
              <a:t>FCPD = hiện được gọi là bệnh tụy ngoại tiết</a:t>
            </a:r>
          </a:p>
        </p:txBody>
      </p:sp>
      <p:sp>
        <p:nvSpPr>
          <p:cNvPr name="TextBox 17" id="17"/>
          <p:cNvSpPr txBox="true"/>
          <p:nvPr/>
        </p:nvSpPr>
        <p:spPr>
          <a:xfrm rot="0">
            <a:off x="11040489" y="4884647"/>
            <a:ext cx="6955685" cy="2734941"/>
          </a:xfrm>
          <a:prstGeom prst="rect">
            <a:avLst/>
          </a:prstGeom>
        </p:spPr>
        <p:txBody>
          <a:bodyPr anchor="t" rtlCol="false" tIns="0" lIns="0" bIns="0" rIns="0">
            <a:spAutoFit/>
          </a:bodyPr>
          <a:lstStyle/>
          <a:p>
            <a:pPr algn="l" marL="475017" indent="-237508" lvl="1">
              <a:lnSpc>
                <a:spcPts val="3080"/>
              </a:lnSpc>
              <a:buFont typeface="Arial"/>
              <a:buChar char="•"/>
            </a:pPr>
            <a:r>
              <a:rPr lang="en-US" sz="2200">
                <a:solidFill>
                  <a:srgbClr val="000000"/>
                </a:solidFill>
                <a:latin typeface="Arial"/>
                <a:ea typeface="Arial"/>
                <a:cs typeface="Arial"/>
                <a:sym typeface="Arial"/>
              </a:rPr>
              <a:t>Rố</a:t>
            </a:r>
            <a:r>
              <a:rPr lang="en-US" sz="2200">
                <a:solidFill>
                  <a:srgbClr val="000000"/>
                </a:solidFill>
                <a:latin typeface="Arial"/>
                <a:ea typeface="Arial"/>
                <a:cs typeface="Arial"/>
                <a:sym typeface="Arial"/>
              </a:rPr>
              <a:t>i</a:t>
            </a:r>
            <a:r>
              <a:rPr lang="en-US" sz="2200" strike="noStrike" u="none">
                <a:solidFill>
                  <a:srgbClr val="000000"/>
                </a:solidFill>
                <a:latin typeface="Arial"/>
                <a:ea typeface="Arial"/>
                <a:cs typeface="Arial"/>
                <a:sym typeface="Arial"/>
              </a:rPr>
              <a:t> loạn </a:t>
            </a:r>
            <a:r>
              <a:rPr lang="en-US" sz="2200">
                <a:solidFill>
                  <a:srgbClr val="000000"/>
                </a:solidFill>
                <a:latin typeface="Arial"/>
                <a:ea typeface="Arial"/>
                <a:cs typeface="Arial"/>
                <a:sym typeface="Arial"/>
              </a:rPr>
              <a:t>d</a:t>
            </a:r>
            <a:r>
              <a:rPr lang="en-US" sz="2200" strike="noStrike" u="none">
                <a:solidFill>
                  <a:srgbClr val="000000"/>
                </a:solidFill>
                <a:latin typeface="Arial"/>
                <a:ea typeface="Arial"/>
                <a:cs typeface="Arial"/>
                <a:sym typeface="Arial"/>
              </a:rPr>
              <a:t>ung</a:t>
            </a:r>
            <a:r>
              <a:rPr lang="en-US" sz="2200">
                <a:solidFill>
                  <a:srgbClr val="000000"/>
                </a:solidFill>
                <a:latin typeface="Arial"/>
                <a:ea typeface="Arial"/>
                <a:cs typeface="Arial"/>
                <a:sym typeface="Arial"/>
              </a:rPr>
              <a:t> </a:t>
            </a:r>
            <a:r>
              <a:rPr lang="en-US" sz="2200" strike="noStrike" u="none">
                <a:solidFill>
                  <a:srgbClr val="000000"/>
                </a:solidFill>
                <a:latin typeface="Arial"/>
                <a:ea typeface="Arial"/>
                <a:cs typeface="Arial"/>
                <a:sym typeface="Arial"/>
              </a:rPr>
              <a:t>nạp g</a:t>
            </a:r>
            <a:r>
              <a:rPr lang="en-US" sz="2200">
                <a:solidFill>
                  <a:srgbClr val="000000"/>
                </a:solidFill>
                <a:latin typeface="Arial"/>
                <a:ea typeface="Arial"/>
                <a:cs typeface="Arial"/>
                <a:sym typeface="Arial"/>
              </a:rPr>
              <a:t>lucose (IGT) = </a:t>
            </a:r>
            <a:r>
              <a:rPr lang="en-US" sz="2200" strike="noStrike" u="none">
                <a:solidFill>
                  <a:srgbClr val="000000"/>
                </a:solidFill>
                <a:latin typeface="Arial"/>
                <a:ea typeface="Arial"/>
                <a:cs typeface="Arial"/>
                <a:sym typeface="Arial"/>
              </a:rPr>
              <a:t>g</a:t>
            </a:r>
            <a:r>
              <a:rPr lang="en-US" sz="2200">
                <a:solidFill>
                  <a:srgbClr val="000000"/>
                </a:solidFill>
                <a:latin typeface="Arial"/>
                <a:ea typeface="Arial"/>
                <a:cs typeface="Arial"/>
                <a:sym typeface="Arial"/>
              </a:rPr>
              <a:t>iai</a:t>
            </a:r>
            <a:r>
              <a:rPr lang="en-US" sz="2200" strike="noStrike" u="none">
                <a:solidFill>
                  <a:srgbClr val="000000"/>
                </a:solidFill>
                <a:latin typeface="Arial"/>
                <a:ea typeface="Arial"/>
                <a:cs typeface="Arial"/>
                <a:sym typeface="Arial"/>
              </a:rPr>
              <a:t> đoạn </a:t>
            </a:r>
            <a:r>
              <a:rPr lang="en-US" sz="2200">
                <a:solidFill>
                  <a:srgbClr val="000000"/>
                </a:solidFill>
                <a:latin typeface="Arial"/>
                <a:ea typeface="Arial"/>
                <a:cs typeface="Arial"/>
                <a:sym typeface="Arial"/>
              </a:rPr>
              <a:t>r</a:t>
            </a:r>
            <a:r>
              <a:rPr lang="en-US" sz="2200" strike="noStrike" u="none">
                <a:solidFill>
                  <a:srgbClr val="000000"/>
                </a:solidFill>
                <a:latin typeface="Arial"/>
                <a:ea typeface="Arial"/>
                <a:cs typeface="Arial"/>
                <a:sym typeface="Arial"/>
              </a:rPr>
              <a:t>ối</a:t>
            </a:r>
            <a:r>
              <a:rPr lang="en-US" sz="2200">
                <a:solidFill>
                  <a:srgbClr val="000000"/>
                </a:solidFill>
                <a:latin typeface="Arial"/>
                <a:ea typeface="Arial"/>
                <a:cs typeface="Arial"/>
                <a:sym typeface="Arial"/>
              </a:rPr>
              <a:t> lo</a:t>
            </a:r>
            <a:r>
              <a:rPr lang="en-US" sz="2200" strike="noStrike" u="none">
                <a:solidFill>
                  <a:srgbClr val="000000"/>
                </a:solidFill>
                <a:latin typeface="Arial"/>
                <a:ea typeface="Arial"/>
                <a:cs typeface="Arial"/>
                <a:sym typeface="Arial"/>
              </a:rPr>
              <a:t>ạ</a:t>
            </a:r>
            <a:r>
              <a:rPr lang="en-US" sz="2200">
                <a:solidFill>
                  <a:srgbClr val="000000"/>
                </a:solidFill>
                <a:latin typeface="Arial"/>
                <a:ea typeface="Arial"/>
                <a:cs typeface="Arial"/>
                <a:sym typeface="Arial"/>
              </a:rPr>
              <a:t>n </a:t>
            </a:r>
            <a:r>
              <a:rPr lang="en-US" sz="2200" strike="noStrike" u="none">
                <a:solidFill>
                  <a:srgbClr val="000000"/>
                </a:solidFill>
                <a:latin typeface="Arial"/>
                <a:ea typeface="Arial"/>
                <a:cs typeface="Arial"/>
                <a:sym typeface="Arial"/>
              </a:rPr>
              <a:t>điều hò</a:t>
            </a:r>
            <a:r>
              <a:rPr lang="en-US" sz="2200">
                <a:solidFill>
                  <a:srgbClr val="000000"/>
                </a:solidFill>
                <a:latin typeface="Arial"/>
                <a:ea typeface="Arial"/>
                <a:cs typeface="Arial"/>
                <a:sym typeface="Arial"/>
              </a:rPr>
              <a:t>a, </a:t>
            </a:r>
            <a:r>
              <a:rPr lang="en-US" sz="2200" strike="noStrike" u="none">
                <a:solidFill>
                  <a:srgbClr val="000000"/>
                </a:solidFill>
                <a:latin typeface="Arial"/>
                <a:ea typeface="Arial"/>
                <a:cs typeface="Arial"/>
                <a:sym typeface="Arial"/>
              </a:rPr>
              <a:t>chư</a:t>
            </a:r>
            <a:r>
              <a:rPr lang="en-US" sz="2200">
                <a:solidFill>
                  <a:srgbClr val="000000"/>
                </a:solidFill>
                <a:latin typeface="Arial"/>
                <a:ea typeface="Arial"/>
                <a:cs typeface="Arial"/>
                <a:sym typeface="Arial"/>
              </a:rPr>
              <a:t>a</a:t>
            </a:r>
            <a:r>
              <a:rPr lang="en-US" sz="2200" strike="noStrike" u="none">
                <a:solidFill>
                  <a:srgbClr val="000000"/>
                </a:solidFill>
                <a:latin typeface="Arial"/>
                <a:ea typeface="Arial"/>
                <a:cs typeface="Arial"/>
                <a:sym typeface="Arial"/>
              </a:rPr>
              <a:t> </a:t>
            </a:r>
            <a:r>
              <a:rPr lang="en-US" sz="2200">
                <a:solidFill>
                  <a:srgbClr val="000000"/>
                </a:solidFill>
                <a:latin typeface="Arial"/>
                <a:ea typeface="Arial"/>
                <a:cs typeface="Arial"/>
                <a:sym typeface="Arial"/>
              </a:rPr>
              <a:t>p</a:t>
            </a:r>
            <a:r>
              <a:rPr lang="en-US" sz="2200" strike="noStrike" u="none">
                <a:solidFill>
                  <a:srgbClr val="000000"/>
                </a:solidFill>
                <a:latin typeface="Arial"/>
                <a:ea typeface="Arial"/>
                <a:cs typeface="Arial"/>
                <a:sym typeface="Arial"/>
              </a:rPr>
              <a:t>hải đá</a:t>
            </a:r>
            <a:r>
              <a:rPr lang="en-US" sz="2200">
                <a:solidFill>
                  <a:srgbClr val="000000"/>
                </a:solidFill>
                <a:latin typeface="Arial"/>
                <a:ea typeface="Arial"/>
                <a:cs typeface="Arial"/>
                <a:sym typeface="Arial"/>
              </a:rPr>
              <a:t>i t</a:t>
            </a:r>
            <a:r>
              <a:rPr lang="en-US" sz="2200" strike="noStrike" u="none">
                <a:solidFill>
                  <a:srgbClr val="000000"/>
                </a:solidFill>
                <a:latin typeface="Arial"/>
                <a:ea typeface="Arial"/>
                <a:cs typeface="Arial"/>
                <a:sym typeface="Arial"/>
              </a:rPr>
              <a:t>háo đườ</a:t>
            </a:r>
            <a:r>
              <a:rPr lang="en-US" sz="2200">
                <a:solidFill>
                  <a:srgbClr val="000000"/>
                </a:solidFill>
                <a:latin typeface="Arial"/>
                <a:ea typeface="Arial"/>
                <a:cs typeface="Arial"/>
                <a:sym typeface="Arial"/>
              </a:rPr>
              <a:t>ng</a:t>
            </a:r>
          </a:p>
          <a:p>
            <a:pPr algn="l" marL="475017" indent="-237508" lvl="1">
              <a:lnSpc>
                <a:spcPts val="3080"/>
              </a:lnSpc>
              <a:buFont typeface="Arial"/>
              <a:buChar char="•"/>
            </a:pPr>
            <a:r>
              <a:rPr lang="en-US" sz="2200" strike="noStrike" u="none">
                <a:solidFill>
                  <a:srgbClr val="000000"/>
                </a:solidFill>
                <a:latin typeface="Arial"/>
                <a:ea typeface="Arial"/>
                <a:cs typeface="Arial"/>
                <a:sym typeface="Arial"/>
              </a:rPr>
              <a:t>Rối</a:t>
            </a:r>
            <a:r>
              <a:rPr lang="en-US" sz="2200">
                <a:solidFill>
                  <a:srgbClr val="000000"/>
                </a:solidFill>
                <a:latin typeface="Arial"/>
                <a:ea typeface="Arial"/>
                <a:cs typeface="Arial"/>
                <a:sym typeface="Arial"/>
              </a:rPr>
              <a:t> l</a:t>
            </a:r>
            <a:r>
              <a:rPr lang="en-US" sz="2200" strike="noStrike" u="none">
                <a:solidFill>
                  <a:srgbClr val="000000"/>
                </a:solidFill>
                <a:latin typeface="Arial"/>
                <a:ea typeface="Arial"/>
                <a:cs typeface="Arial"/>
                <a:sym typeface="Arial"/>
              </a:rPr>
              <a:t>oạn đường hu</a:t>
            </a:r>
            <a:r>
              <a:rPr lang="en-US" sz="2200">
                <a:solidFill>
                  <a:srgbClr val="000000"/>
                </a:solidFill>
                <a:latin typeface="Arial"/>
                <a:ea typeface="Arial"/>
                <a:cs typeface="Arial"/>
                <a:sym typeface="Arial"/>
              </a:rPr>
              <a:t>y</a:t>
            </a:r>
            <a:r>
              <a:rPr lang="en-US" sz="2200" strike="noStrike" u="none">
                <a:solidFill>
                  <a:srgbClr val="000000"/>
                </a:solidFill>
                <a:latin typeface="Arial"/>
                <a:ea typeface="Arial"/>
                <a:cs typeface="Arial"/>
                <a:sym typeface="Arial"/>
              </a:rPr>
              <a:t>ết lú</a:t>
            </a:r>
            <a:r>
              <a:rPr lang="en-US" sz="2200">
                <a:solidFill>
                  <a:srgbClr val="000000"/>
                </a:solidFill>
                <a:latin typeface="Arial"/>
                <a:ea typeface="Arial"/>
                <a:cs typeface="Arial"/>
                <a:sym typeface="Arial"/>
              </a:rPr>
              <a:t>c</a:t>
            </a:r>
            <a:r>
              <a:rPr lang="en-US" sz="2200" strike="noStrike" u="none">
                <a:solidFill>
                  <a:srgbClr val="000000"/>
                </a:solidFill>
                <a:latin typeface="Arial"/>
                <a:ea typeface="Arial"/>
                <a:cs typeface="Arial"/>
                <a:sym typeface="Arial"/>
              </a:rPr>
              <a:t> đó</a:t>
            </a:r>
            <a:r>
              <a:rPr lang="en-US" sz="2200">
                <a:solidFill>
                  <a:srgbClr val="000000"/>
                </a:solidFill>
                <a:latin typeface="Arial"/>
                <a:ea typeface="Arial"/>
                <a:cs typeface="Arial"/>
                <a:sym typeface="Arial"/>
              </a:rPr>
              <a:t>i (IFG) = </a:t>
            </a:r>
            <a:r>
              <a:rPr lang="en-US" sz="2200" strike="noStrike" u="none">
                <a:solidFill>
                  <a:srgbClr val="000000"/>
                </a:solidFill>
                <a:latin typeface="Arial"/>
                <a:ea typeface="Arial"/>
                <a:cs typeface="Arial"/>
                <a:sym typeface="Arial"/>
              </a:rPr>
              <a:t>đườ</a:t>
            </a:r>
            <a:r>
              <a:rPr lang="en-US" sz="2200">
                <a:solidFill>
                  <a:srgbClr val="000000"/>
                </a:solidFill>
                <a:latin typeface="Arial"/>
                <a:ea typeface="Arial"/>
                <a:cs typeface="Arial"/>
                <a:sym typeface="Arial"/>
              </a:rPr>
              <a:t>ng </a:t>
            </a:r>
            <a:r>
              <a:rPr lang="en-US" sz="2200" strike="noStrike" u="none">
                <a:solidFill>
                  <a:srgbClr val="000000"/>
                </a:solidFill>
                <a:latin typeface="Arial"/>
                <a:ea typeface="Arial"/>
                <a:cs typeface="Arial"/>
                <a:sym typeface="Arial"/>
              </a:rPr>
              <a:t>h</a:t>
            </a:r>
            <a:r>
              <a:rPr lang="en-US" sz="2200">
                <a:solidFill>
                  <a:srgbClr val="000000"/>
                </a:solidFill>
                <a:latin typeface="Arial"/>
                <a:ea typeface="Arial"/>
                <a:cs typeface="Arial"/>
                <a:sym typeface="Arial"/>
              </a:rPr>
              <a:t>u</a:t>
            </a:r>
            <a:r>
              <a:rPr lang="en-US" sz="2200" strike="noStrike" u="none">
                <a:solidFill>
                  <a:srgbClr val="000000"/>
                </a:solidFill>
                <a:latin typeface="Arial"/>
                <a:ea typeface="Arial"/>
                <a:cs typeface="Arial"/>
                <a:sym typeface="Arial"/>
              </a:rPr>
              <a:t>yết lú</a:t>
            </a:r>
            <a:r>
              <a:rPr lang="en-US" sz="2200">
                <a:solidFill>
                  <a:srgbClr val="000000"/>
                </a:solidFill>
                <a:latin typeface="Arial"/>
                <a:ea typeface="Arial"/>
                <a:cs typeface="Arial"/>
                <a:sym typeface="Arial"/>
              </a:rPr>
              <a:t>c</a:t>
            </a:r>
            <a:r>
              <a:rPr lang="en-US" sz="2200" strike="noStrike" u="none">
                <a:solidFill>
                  <a:srgbClr val="000000"/>
                </a:solidFill>
                <a:latin typeface="Arial"/>
                <a:ea typeface="Arial"/>
                <a:cs typeface="Arial"/>
                <a:sym typeface="Arial"/>
              </a:rPr>
              <a:t> đói</a:t>
            </a:r>
            <a:r>
              <a:rPr lang="en-US" sz="2200">
                <a:solidFill>
                  <a:srgbClr val="000000"/>
                </a:solidFill>
                <a:latin typeface="Arial"/>
                <a:ea typeface="Arial"/>
                <a:cs typeface="Arial"/>
                <a:sym typeface="Arial"/>
              </a:rPr>
              <a:t> </a:t>
            </a:r>
            <a:r>
              <a:rPr lang="en-US" sz="2200" strike="noStrike" u="none">
                <a:solidFill>
                  <a:srgbClr val="000000"/>
                </a:solidFill>
                <a:latin typeface="Arial"/>
                <a:ea typeface="Arial"/>
                <a:cs typeface="Arial"/>
                <a:sym typeface="Arial"/>
              </a:rPr>
              <a:t>c</a:t>
            </a:r>
            <a:r>
              <a:rPr lang="en-US" sz="2200">
                <a:solidFill>
                  <a:srgbClr val="000000"/>
                </a:solidFill>
                <a:latin typeface="Arial"/>
                <a:ea typeface="Arial"/>
                <a:cs typeface="Arial"/>
                <a:sym typeface="Arial"/>
              </a:rPr>
              <a:t>ao </a:t>
            </a:r>
            <a:r>
              <a:rPr lang="en-US" sz="2200" strike="noStrike" u="none">
                <a:solidFill>
                  <a:srgbClr val="000000"/>
                </a:solidFill>
                <a:latin typeface="Arial"/>
                <a:ea typeface="Arial"/>
                <a:cs typeface="Arial"/>
                <a:sym typeface="Arial"/>
              </a:rPr>
              <a:t>hơ</a:t>
            </a:r>
            <a:r>
              <a:rPr lang="en-US" sz="2200">
                <a:solidFill>
                  <a:srgbClr val="000000"/>
                </a:solidFill>
                <a:latin typeface="Arial"/>
                <a:ea typeface="Arial"/>
                <a:cs typeface="Arial"/>
                <a:sym typeface="Arial"/>
              </a:rPr>
              <a:t>n b</a:t>
            </a:r>
            <a:r>
              <a:rPr lang="en-US" sz="2200" strike="noStrike" u="none">
                <a:solidFill>
                  <a:srgbClr val="000000"/>
                </a:solidFill>
                <a:latin typeface="Arial"/>
                <a:ea typeface="Arial"/>
                <a:cs typeface="Arial"/>
                <a:sym typeface="Arial"/>
              </a:rPr>
              <a:t>ình </a:t>
            </a:r>
            <a:r>
              <a:rPr lang="en-US" sz="2200">
                <a:solidFill>
                  <a:srgbClr val="000000"/>
                </a:solidFill>
                <a:latin typeface="Arial"/>
                <a:ea typeface="Arial"/>
                <a:cs typeface="Arial"/>
                <a:sym typeface="Arial"/>
              </a:rPr>
              <a:t>t</a:t>
            </a:r>
            <a:r>
              <a:rPr lang="en-US" sz="2200" strike="noStrike" u="none">
                <a:solidFill>
                  <a:srgbClr val="000000"/>
                </a:solidFill>
                <a:latin typeface="Arial"/>
                <a:ea typeface="Arial"/>
                <a:cs typeface="Arial"/>
                <a:sym typeface="Arial"/>
              </a:rPr>
              <a:t>hường</a:t>
            </a:r>
            <a:r>
              <a:rPr lang="en-US" sz="2200">
                <a:solidFill>
                  <a:srgbClr val="000000"/>
                </a:solidFill>
                <a:latin typeface="Arial"/>
                <a:ea typeface="Arial"/>
                <a:cs typeface="Arial"/>
                <a:sym typeface="Arial"/>
              </a:rPr>
              <a:t> </a:t>
            </a:r>
            <a:r>
              <a:rPr lang="en-US" sz="2200" strike="noStrike" u="none">
                <a:solidFill>
                  <a:srgbClr val="000000"/>
                </a:solidFill>
                <a:latin typeface="Arial"/>
                <a:ea typeface="Arial"/>
                <a:cs typeface="Arial"/>
                <a:sym typeface="Arial"/>
              </a:rPr>
              <a:t>nhưng</a:t>
            </a:r>
            <a:r>
              <a:rPr lang="en-US" sz="2200">
                <a:solidFill>
                  <a:srgbClr val="000000"/>
                </a:solidFill>
                <a:latin typeface="Arial"/>
                <a:ea typeface="Arial"/>
                <a:cs typeface="Arial"/>
                <a:sym typeface="Arial"/>
              </a:rPr>
              <a:t> </a:t>
            </a:r>
            <a:r>
              <a:rPr lang="en-US" sz="2200" strike="noStrike" u="none">
                <a:solidFill>
                  <a:srgbClr val="000000"/>
                </a:solidFill>
                <a:latin typeface="Arial"/>
                <a:ea typeface="Arial"/>
                <a:cs typeface="Arial"/>
                <a:sym typeface="Arial"/>
              </a:rPr>
              <a:t>chư</a:t>
            </a:r>
            <a:r>
              <a:rPr lang="en-US" sz="2200">
                <a:solidFill>
                  <a:srgbClr val="000000"/>
                </a:solidFill>
                <a:latin typeface="Arial"/>
                <a:ea typeface="Arial"/>
                <a:cs typeface="Arial"/>
                <a:sym typeface="Arial"/>
              </a:rPr>
              <a:t>a</a:t>
            </a:r>
            <a:r>
              <a:rPr lang="en-US" sz="2200" strike="noStrike" u="none">
                <a:solidFill>
                  <a:srgbClr val="000000"/>
                </a:solidFill>
                <a:latin typeface="Arial"/>
                <a:ea typeface="Arial"/>
                <a:cs typeface="Arial"/>
                <a:sym typeface="Arial"/>
              </a:rPr>
              <a:t> đủ </a:t>
            </a:r>
            <a:r>
              <a:rPr lang="en-US" sz="2200">
                <a:solidFill>
                  <a:srgbClr val="000000"/>
                </a:solidFill>
                <a:latin typeface="Arial"/>
                <a:ea typeface="Arial"/>
                <a:cs typeface="Arial"/>
                <a:sym typeface="Arial"/>
              </a:rPr>
              <a:t>ti</a:t>
            </a:r>
            <a:r>
              <a:rPr lang="en-US" sz="2200" strike="noStrike" u="none">
                <a:solidFill>
                  <a:srgbClr val="000000"/>
                </a:solidFill>
                <a:latin typeface="Arial"/>
                <a:ea typeface="Arial"/>
                <a:cs typeface="Arial"/>
                <a:sym typeface="Arial"/>
              </a:rPr>
              <a:t>êu chuẩ</a:t>
            </a:r>
            <a:r>
              <a:rPr lang="en-US" sz="2200">
                <a:solidFill>
                  <a:srgbClr val="000000"/>
                </a:solidFill>
                <a:latin typeface="Arial"/>
                <a:ea typeface="Arial"/>
                <a:cs typeface="Arial"/>
                <a:sym typeface="Arial"/>
              </a:rPr>
              <a:t>n </a:t>
            </a:r>
            <a:r>
              <a:rPr lang="en-US" sz="2200" strike="noStrike" u="none">
                <a:solidFill>
                  <a:srgbClr val="000000"/>
                </a:solidFill>
                <a:latin typeface="Arial"/>
                <a:ea typeface="Arial"/>
                <a:cs typeface="Arial"/>
                <a:sym typeface="Arial"/>
              </a:rPr>
              <a:t>đá</a:t>
            </a:r>
            <a:r>
              <a:rPr lang="en-US" sz="2200">
                <a:solidFill>
                  <a:srgbClr val="000000"/>
                </a:solidFill>
                <a:latin typeface="Arial"/>
                <a:ea typeface="Arial"/>
                <a:cs typeface="Arial"/>
                <a:sym typeface="Arial"/>
              </a:rPr>
              <a:t>i</a:t>
            </a:r>
            <a:r>
              <a:rPr lang="en-US" sz="2200" strike="noStrike" u="none">
                <a:solidFill>
                  <a:srgbClr val="000000"/>
                </a:solidFill>
                <a:latin typeface="Arial"/>
                <a:ea typeface="Arial"/>
                <a:cs typeface="Arial"/>
                <a:sym typeface="Arial"/>
              </a:rPr>
              <a:t> </a:t>
            </a:r>
            <a:r>
              <a:rPr lang="en-US" sz="2200">
                <a:solidFill>
                  <a:srgbClr val="000000"/>
                </a:solidFill>
                <a:latin typeface="Arial"/>
                <a:ea typeface="Arial"/>
                <a:cs typeface="Arial"/>
                <a:sym typeface="Arial"/>
              </a:rPr>
              <a:t>t</a:t>
            </a:r>
            <a:r>
              <a:rPr lang="en-US" sz="2200" strike="noStrike" u="none">
                <a:solidFill>
                  <a:srgbClr val="000000"/>
                </a:solidFill>
                <a:latin typeface="Arial"/>
                <a:ea typeface="Arial"/>
                <a:cs typeface="Arial"/>
                <a:sym typeface="Arial"/>
              </a:rPr>
              <a:t>háo</a:t>
            </a:r>
            <a:r>
              <a:rPr lang="en-US" sz="2200">
                <a:solidFill>
                  <a:srgbClr val="000000"/>
                </a:solidFill>
                <a:latin typeface="Arial"/>
                <a:ea typeface="Arial"/>
                <a:cs typeface="Arial"/>
                <a:sym typeface="Arial"/>
              </a:rPr>
              <a:t> </a:t>
            </a:r>
            <a:r>
              <a:rPr lang="en-US" sz="2200" strike="noStrike" u="none">
                <a:solidFill>
                  <a:srgbClr val="000000"/>
                </a:solidFill>
                <a:latin typeface="Arial"/>
                <a:ea typeface="Arial"/>
                <a:cs typeface="Arial"/>
                <a:sym typeface="Arial"/>
              </a:rPr>
              <a:t>đường</a:t>
            </a:r>
          </a:p>
          <a:p>
            <a:pPr algn="l" marL="475017" indent="-237508" lvl="1">
              <a:lnSpc>
                <a:spcPts val="3080"/>
              </a:lnSpc>
              <a:buFont typeface="Arial"/>
              <a:buChar char="•"/>
            </a:pPr>
            <a:r>
              <a:rPr lang="en-US" sz="2200" strike="noStrike" u="none">
                <a:solidFill>
                  <a:srgbClr val="000000"/>
                </a:solidFill>
                <a:latin typeface="Arial"/>
                <a:ea typeface="Arial"/>
                <a:cs typeface="Arial"/>
                <a:sym typeface="Arial"/>
              </a:rPr>
              <a:t>Đá</a:t>
            </a:r>
            <a:r>
              <a:rPr lang="en-US" sz="2200">
                <a:solidFill>
                  <a:srgbClr val="000000"/>
                </a:solidFill>
                <a:latin typeface="Arial"/>
                <a:ea typeface="Arial"/>
                <a:cs typeface="Arial"/>
                <a:sym typeface="Arial"/>
              </a:rPr>
              <a:t>i</a:t>
            </a:r>
            <a:r>
              <a:rPr lang="en-US" sz="2200" strike="noStrike" u="none">
                <a:solidFill>
                  <a:srgbClr val="000000"/>
                </a:solidFill>
                <a:latin typeface="Arial"/>
                <a:ea typeface="Arial"/>
                <a:cs typeface="Arial"/>
                <a:sym typeface="Arial"/>
              </a:rPr>
              <a:t> tháo đườ</a:t>
            </a:r>
            <a:r>
              <a:rPr lang="en-US" sz="2200">
                <a:solidFill>
                  <a:srgbClr val="000000"/>
                </a:solidFill>
                <a:latin typeface="Arial"/>
                <a:ea typeface="Arial"/>
                <a:cs typeface="Arial"/>
                <a:sym typeface="Arial"/>
              </a:rPr>
              <a:t>n</a:t>
            </a:r>
            <a:r>
              <a:rPr lang="en-US" sz="2200" strike="noStrike" u="none">
                <a:solidFill>
                  <a:srgbClr val="000000"/>
                </a:solidFill>
                <a:latin typeface="Arial"/>
                <a:ea typeface="Arial"/>
                <a:cs typeface="Arial"/>
                <a:sym typeface="Arial"/>
              </a:rPr>
              <a:t>g</a:t>
            </a:r>
            <a:r>
              <a:rPr lang="en-US" sz="2200">
                <a:solidFill>
                  <a:srgbClr val="000000"/>
                </a:solidFill>
                <a:latin typeface="Arial"/>
                <a:ea typeface="Arial"/>
                <a:cs typeface="Arial"/>
                <a:sym typeface="Arial"/>
              </a:rPr>
              <a:t> </a:t>
            </a:r>
            <a:r>
              <a:rPr lang="en-US" sz="2200" strike="noStrike" u="none">
                <a:solidFill>
                  <a:srgbClr val="000000"/>
                </a:solidFill>
                <a:latin typeface="Arial"/>
                <a:ea typeface="Arial"/>
                <a:cs typeface="Arial"/>
                <a:sym typeface="Arial"/>
              </a:rPr>
              <a:t>thai kỳ (GDM) ba</a:t>
            </a:r>
            <a:r>
              <a:rPr lang="en-US" sz="2200">
                <a:solidFill>
                  <a:srgbClr val="000000"/>
                </a:solidFill>
                <a:latin typeface="Arial"/>
                <a:ea typeface="Arial"/>
                <a:cs typeface="Arial"/>
                <a:sym typeface="Arial"/>
              </a:rPr>
              <a:t>o</a:t>
            </a:r>
            <a:r>
              <a:rPr lang="en-US" sz="2200" strike="noStrike" u="none">
                <a:solidFill>
                  <a:srgbClr val="000000"/>
                </a:solidFill>
                <a:latin typeface="Arial"/>
                <a:ea typeface="Arial"/>
                <a:cs typeface="Arial"/>
                <a:sym typeface="Arial"/>
              </a:rPr>
              <a:t> gồ</a:t>
            </a:r>
            <a:r>
              <a:rPr lang="en-US" sz="2200">
                <a:solidFill>
                  <a:srgbClr val="000000"/>
                </a:solidFill>
                <a:latin typeface="Arial"/>
                <a:ea typeface="Arial"/>
                <a:cs typeface="Arial"/>
                <a:sym typeface="Arial"/>
              </a:rPr>
              <a:t>m</a:t>
            </a:r>
            <a:r>
              <a:rPr lang="en-US" sz="2200" strike="noStrike" u="none">
                <a:solidFill>
                  <a:srgbClr val="000000"/>
                </a:solidFill>
                <a:latin typeface="Arial"/>
                <a:ea typeface="Arial"/>
                <a:cs typeface="Arial"/>
                <a:sym typeface="Arial"/>
              </a:rPr>
              <a:t> cả</a:t>
            </a:r>
            <a:r>
              <a:rPr lang="en-US" sz="2200">
                <a:solidFill>
                  <a:srgbClr val="000000"/>
                </a:solidFill>
                <a:latin typeface="Arial"/>
                <a:ea typeface="Arial"/>
                <a:cs typeface="Arial"/>
                <a:sym typeface="Arial"/>
              </a:rPr>
              <a:t> GIGT </a:t>
            </a:r>
            <a:r>
              <a:rPr lang="en-US" sz="2200" strike="noStrike" u="none">
                <a:solidFill>
                  <a:srgbClr val="000000"/>
                </a:solidFill>
                <a:latin typeface="Arial"/>
                <a:ea typeface="Arial"/>
                <a:cs typeface="Arial"/>
                <a:sym typeface="Arial"/>
              </a:rPr>
              <a:t>và</a:t>
            </a:r>
            <a:r>
              <a:rPr lang="en-US" sz="2200">
                <a:solidFill>
                  <a:srgbClr val="000000"/>
                </a:solidFill>
                <a:latin typeface="Arial"/>
                <a:ea typeface="Arial"/>
                <a:cs typeface="Arial"/>
                <a:sym typeface="Arial"/>
              </a:rPr>
              <a:t> GDM</a:t>
            </a:r>
            <a:r>
              <a:rPr lang="en-US" sz="2200" strike="noStrike" u="none">
                <a:solidFill>
                  <a:srgbClr val="000000"/>
                </a:solidFill>
                <a:latin typeface="Arial"/>
                <a:ea typeface="Arial"/>
                <a:cs typeface="Arial"/>
                <a:sym typeface="Arial"/>
              </a:rPr>
              <a:t> trước đây</a:t>
            </a:r>
          </a:p>
        </p:txBody>
      </p:sp>
      <p:sp>
        <p:nvSpPr>
          <p:cNvPr name="TextBox 18" id="18"/>
          <p:cNvSpPr txBox="true"/>
          <p:nvPr/>
        </p:nvSpPr>
        <p:spPr>
          <a:xfrm rot="0">
            <a:off x="11113277" y="4308956"/>
            <a:ext cx="2638723" cy="328041"/>
          </a:xfrm>
          <a:prstGeom prst="rect">
            <a:avLst/>
          </a:prstGeom>
        </p:spPr>
        <p:txBody>
          <a:bodyPr anchor="t" rtlCol="false" tIns="0" lIns="0" bIns="0" rIns="0">
            <a:spAutoFit/>
          </a:bodyPr>
          <a:lstStyle/>
          <a:p>
            <a:pPr algn="l" marL="0" indent="0" lvl="0">
              <a:lnSpc>
                <a:spcPts val="2472"/>
              </a:lnSpc>
              <a:spcBef>
                <a:spcPct val="0"/>
              </a:spcBef>
            </a:pPr>
            <a:r>
              <a:rPr lang="en-US" b="true" sz="2400">
                <a:solidFill>
                  <a:srgbClr val="00949D"/>
                </a:solidFill>
                <a:latin typeface="Arial Bold"/>
                <a:ea typeface="Arial Bold"/>
                <a:cs typeface="Arial Bold"/>
                <a:sym typeface="Arial Bold"/>
              </a:rPr>
              <a:t>Các</a:t>
            </a:r>
            <a:r>
              <a:rPr lang="en-US" b="true" sz="2400" strike="noStrike" u="none">
                <a:solidFill>
                  <a:srgbClr val="00949D"/>
                </a:solidFill>
                <a:latin typeface="Arial Bold"/>
                <a:ea typeface="Arial Bold"/>
                <a:cs typeface="Arial Bold"/>
                <a:sym typeface="Arial Bold"/>
              </a:rPr>
              <a:t> </a:t>
            </a:r>
            <a:r>
              <a:rPr lang="en-US" b="true" sz="2400" strike="noStrike" u="none">
                <a:solidFill>
                  <a:srgbClr val="00949D"/>
                </a:solidFill>
                <a:latin typeface="Arial Bold"/>
                <a:ea typeface="Arial Bold"/>
                <a:cs typeface="Arial Bold"/>
                <a:sym typeface="Arial Bold"/>
              </a:rPr>
              <a:t>phân </a:t>
            </a:r>
            <a:r>
              <a:rPr lang="en-US" b="true" sz="2400" strike="noStrike" u="none">
                <a:solidFill>
                  <a:srgbClr val="00949D"/>
                </a:solidFill>
                <a:latin typeface="Arial Bold"/>
                <a:ea typeface="Arial Bold"/>
                <a:cs typeface="Arial Bold"/>
                <a:sym typeface="Arial Bold"/>
              </a:rPr>
              <a:t>l</a:t>
            </a:r>
            <a:r>
              <a:rPr lang="en-US" b="true" sz="2400" strike="noStrike" u="none">
                <a:solidFill>
                  <a:srgbClr val="00949D"/>
                </a:solidFill>
                <a:latin typeface="Arial Bold"/>
                <a:ea typeface="Arial Bold"/>
                <a:cs typeface="Arial Bold"/>
                <a:sym typeface="Arial Bold"/>
              </a:rPr>
              <a:t>oạ</a:t>
            </a:r>
            <a:r>
              <a:rPr lang="en-US" b="true" sz="2400" strike="noStrike" u="none">
                <a:solidFill>
                  <a:srgbClr val="00949D"/>
                </a:solidFill>
                <a:latin typeface="Arial Bold"/>
                <a:ea typeface="Arial Bold"/>
                <a:cs typeface="Arial Bold"/>
                <a:sym typeface="Arial Bold"/>
              </a:rPr>
              <a:t>i</a:t>
            </a:r>
            <a:r>
              <a:rPr lang="en-US" b="true" sz="2400" strike="noStrike" u="none">
                <a:solidFill>
                  <a:srgbClr val="00949D"/>
                </a:solidFill>
                <a:latin typeface="Arial Bold"/>
                <a:ea typeface="Arial Bold"/>
                <a:cs typeface="Arial Bold"/>
                <a:sym typeface="Arial Bold"/>
              </a:rPr>
              <a:t> mớ</a:t>
            </a:r>
            <a:r>
              <a:rPr lang="en-US" b="true" sz="2400" strike="noStrike" u="none">
                <a:solidFill>
                  <a:srgbClr val="00949D"/>
                </a:solidFill>
                <a:latin typeface="Arial Bold"/>
                <a:ea typeface="Arial Bold"/>
                <a:cs typeface="Arial Bold"/>
                <a:sym typeface="Arial Bold"/>
              </a:rPr>
              <a:t>i</a:t>
            </a:r>
          </a:p>
        </p:txBody>
      </p:sp>
      <p:grpSp>
        <p:nvGrpSpPr>
          <p:cNvPr name="Group 19" id="19"/>
          <p:cNvGrpSpPr/>
          <p:nvPr/>
        </p:nvGrpSpPr>
        <p:grpSpPr>
          <a:xfrm rot="0">
            <a:off x="12537675" y="7913203"/>
            <a:ext cx="6227383" cy="4116711"/>
            <a:chOff x="0" y="0"/>
            <a:chExt cx="18153222" cy="12000479"/>
          </a:xfrm>
        </p:grpSpPr>
        <p:sp>
          <p:nvSpPr>
            <p:cNvPr name="Freeform 20" id="20"/>
            <p:cNvSpPr/>
            <p:nvPr/>
          </p:nvSpPr>
          <p:spPr>
            <a:xfrm flipH="false" flipV="false" rot="0">
              <a:off x="0" y="0"/>
              <a:ext cx="18153222" cy="12000478"/>
            </a:xfrm>
            <a:custGeom>
              <a:avLst/>
              <a:gdLst/>
              <a:ahLst/>
              <a:cxnLst/>
              <a:rect r="r" b="b" t="t" l="l"/>
              <a:pathLst>
                <a:path h="12000478" w="18153222">
                  <a:moveTo>
                    <a:pt x="9076611" y="0"/>
                  </a:moveTo>
                  <a:cubicBezTo>
                    <a:pt x="4063737" y="0"/>
                    <a:pt x="0" y="2686399"/>
                    <a:pt x="0" y="6000239"/>
                  </a:cubicBezTo>
                  <a:cubicBezTo>
                    <a:pt x="0" y="9314080"/>
                    <a:pt x="4063737" y="12000478"/>
                    <a:pt x="9076611" y="12000478"/>
                  </a:cubicBezTo>
                  <a:cubicBezTo>
                    <a:pt x="14089486" y="12000478"/>
                    <a:pt x="18153222" y="9314080"/>
                    <a:pt x="18153222" y="6000239"/>
                  </a:cubicBezTo>
                  <a:cubicBezTo>
                    <a:pt x="18153222" y="2686399"/>
                    <a:pt x="14089486" y="0"/>
                    <a:pt x="9076611" y="0"/>
                  </a:cubicBezTo>
                  <a:close/>
                </a:path>
              </a:pathLst>
            </a:custGeom>
            <a:solidFill>
              <a:srgbClr val="007076"/>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2700000">
            <a:off x="7278105" y="4560546"/>
            <a:ext cx="16683427" cy="7187469"/>
            <a:chOff x="0" y="0"/>
            <a:chExt cx="4393989" cy="1892996"/>
          </a:xfrm>
        </p:grpSpPr>
        <p:sp>
          <p:nvSpPr>
            <p:cNvPr name="Freeform 4" id="4"/>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5" id="5"/>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0"/>
            <a:ext cx="18288000" cy="5471160"/>
            <a:chOff x="0" y="0"/>
            <a:chExt cx="24384000" cy="7294880"/>
          </a:xfrm>
        </p:grpSpPr>
        <p:pic>
          <p:nvPicPr>
            <p:cNvPr name="Picture 7" id="7"/>
            <p:cNvPicPr>
              <a:picLocks noChangeAspect="true"/>
            </p:cNvPicPr>
            <p:nvPr/>
          </p:nvPicPr>
          <p:blipFill>
            <a:blip r:embed="rId3"/>
            <a:srcRect l="0" t="27215" r="0" b="20642"/>
            <a:stretch>
              <a:fillRect/>
            </a:stretch>
          </p:blipFill>
          <p:spPr>
            <a:xfrm flipH="false" flipV="false">
              <a:off x="0" y="0"/>
              <a:ext cx="24384000" cy="7294880"/>
            </a:xfrm>
            <a:prstGeom prst="rect">
              <a:avLst/>
            </a:prstGeom>
          </p:spPr>
        </p:pic>
      </p:grpSp>
      <p:grpSp>
        <p:nvGrpSpPr>
          <p:cNvPr name="Group 8" id="8"/>
          <p:cNvGrpSpPr/>
          <p:nvPr/>
        </p:nvGrpSpPr>
        <p:grpSpPr>
          <a:xfrm rot="0">
            <a:off x="2731348" y="3994905"/>
            <a:ext cx="12629587" cy="4622625"/>
            <a:chOff x="0" y="0"/>
            <a:chExt cx="3326311" cy="1217481"/>
          </a:xfrm>
        </p:grpSpPr>
        <p:sp>
          <p:nvSpPr>
            <p:cNvPr name="Freeform 9" id="9"/>
            <p:cNvSpPr/>
            <p:nvPr/>
          </p:nvSpPr>
          <p:spPr>
            <a:xfrm flipH="false" flipV="false" rot="0">
              <a:off x="0" y="0"/>
              <a:ext cx="3326311" cy="1217481"/>
            </a:xfrm>
            <a:custGeom>
              <a:avLst/>
              <a:gdLst/>
              <a:ahLst/>
              <a:cxnLst/>
              <a:rect r="r" b="b" t="t" l="l"/>
              <a:pathLst>
                <a:path h="1217481" w="3326311">
                  <a:moveTo>
                    <a:pt x="0" y="0"/>
                  </a:moveTo>
                  <a:lnTo>
                    <a:pt x="3326311" y="0"/>
                  </a:lnTo>
                  <a:lnTo>
                    <a:pt x="3326311" y="1217481"/>
                  </a:lnTo>
                  <a:lnTo>
                    <a:pt x="0" y="1217481"/>
                  </a:lnTo>
                  <a:close/>
                </a:path>
              </a:pathLst>
            </a:custGeom>
            <a:solidFill>
              <a:srgbClr val="00949D"/>
            </a:solidFill>
          </p:spPr>
        </p:sp>
        <p:sp>
          <p:nvSpPr>
            <p:cNvPr name="TextBox 10" id="10"/>
            <p:cNvSpPr txBox="true"/>
            <p:nvPr/>
          </p:nvSpPr>
          <p:spPr>
            <a:xfrm>
              <a:off x="0" y="-38100"/>
              <a:ext cx="3326311" cy="1255581"/>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3367400" y="4437946"/>
            <a:ext cx="11647444" cy="3063875"/>
          </a:xfrm>
          <a:prstGeom prst="rect">
            <a:avLst/>
          </a:prstGeom>
        </p:spPr>
        <p:txBody>
          <a:bodyPr anchor="t" rtlCol="false" tIns="0" lIns="0" bIns="0" rIns="0">
            <a:spAutoFit/>
          </a:bodyPr>
          <a:lstStyle/>
          <a:p>
            <a:pPr algn="l">
              <a:lnSpc>
                <a:spcPts val="8049"/>
              </a:lnSpc>
            </a:pPr>
            <a:r>
              <a:rPr lang="en-US" sz="6999" spc="272">
                <a:solidFill>
                  <a:srgbClr val="FFFFFF"/>
                </a:solidFill>
                <a:latin typeface="Anton"/>
                <a:ea typeface="Anton"/>
                <a:cs typeface="Anton"/>
                <a:sym typeface="Anton"/>
              </a:rPr>
              <a:t>Phân giai đoạn lâm sàng của bệnh đái tháo đường và các loại dung nạp glucose khác</a:t>
            </a:r>
          </a:p>
        </p:txBody>
      </p:sp>
      <p:sp>
        <p:nvSpPr>
          <p:cNvPr name="Freeform 12" id="12"/>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1110257" y="3994905"/>
            <a:ext cx="1483284" cy="1740158"/>
            <a:chOff x="0" y="0"/>
            <a:chExt cx="390659" cy="458313"/>
          </a:xfrm>
        </p:grpSpPr>
        <p:sp>
          <p:nvSpPr>
            <p:cNvPr name="Freeform 16" id="16"/>
            <p:cNvSpPr/>
            <p:nvPr/>
          </p:nvSpPr>
          <p:spPr>
            <a:xfrm flipH="false" flipV="false" rot="0">
              <a:off x="0" y="0"/>
              <a:ext cx="390659" cy="458313"/>
            </a:xfrm>
            <a:custGeom>
              <a:avLst/>
              <a:gdLst/>
              <a:ahLst/>
              <a:cxnLst/>
              <a:rect r="r" b="b" t="t" l="l"/>
              <a:pathLst>
                <a:path h="458313" w="390659">
                  <a:moveTo>
                    <a:pt x="0" y="0"/>
                  </a:moveTo>
                  <a:lnTo>
                    <a:pt x="390659" y="0"/>
                  </a:lnTo>
                  <a:lnTo>
                    <a:pt x="390659" y="458313"/>
                  </a:lnTo>
                  <a:lnTo>
                    <a:pt x="0" y="458313"/>
                  </a:lnTo>
                  <a:close/>
                </a:path>
              </a:pathLst>
            </a:custGeom>
            <a:solidFill>
              <a:srgbClr val="00949D"/>
            </a:solidFill>
          </p:spPr>
        </p:sp>
        <p:sp>
          <p:nvSpPr>
            <p:cNvPr name="TextBox 17" id="17"/>
            <p:cNvSpPr txBox="true"/>
            <p:nvPr/>
          </p:nvSpPr>
          <p:spPr>
            <a:xfrm>
              <a:off x="0" y="-38100"/>
              <a:ext cx="390659" cy="496413"/>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1028700" y="4371271"/>
            <a:ext cx="1646398" cy="1025525"/>
          </a:xfrm>
          <a:prstGeom prst="rect">
            <a:avLst/>
          </a:prstGeom>
        </p:spPr>
        <p:txBody>
          <a:bodyPr anchor="t" rtlCol="false" tIns="0" lIns="0" bIns="0" rIns="0">
            <a:spAutoFit/>
          </a:bodyPr>
          <a:lstStyle/>
          <a:p>
            <a:pPr algn="ctr">
              <a:lnSpc>
                <a:spcPts val="8049"/>
              </a:lnSpc>
            </a:pPr>
            <a:r>
              <a:rPr lang="en-US" sz="6999" spc="272">
                <a:solidFill>
                  <a:srgbClr val="FFFFFF"/>
                </a:solidFill>
                <a:latin typeface="Anton"/>
                <a:ea typeface="Anton"/>
                <a:cs typeface="Anton"/>
                <a:sym typeface="Anton"/>
              </a:rPr>
              <a:t>04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0" y="0"/>
            <a:ext cx="18288000" cy="10287000"/>
            <a:chOff x="0" y="0"/>
            <a:chExt cx="2285546" cy="1285619"/>
          </a:xfrm>
        </p:grpSpPr>
        <p:sp>
          <p:nvSpPr>
            <p:cNvPr name="Freeform 4" id="4"/>
            <p:cNvSpPr/>
            <p:nvPr/>
          </p:nvSpPr>
          <p:spPr>
            <a:xfrm flipH="false" flipV="false" rot="0">
              <a:off x="0" y="0"/>
              <a:ext cx="2285546" cy="1285619"/>
            </a:xfrm>
            <a:custGeom>
              <a:avLst/>
              <a:gdLst/>
              <a:ahLst/>
              <a:cxnLst/>
              <a:rect r="r" b="b" t="t" l="l"/>
              <a:pathLst>
                <a:path h="1285619" w="2285546">
                  <a:moveTo>
                    <a:pt x="0" y="0"/>
                  </a:moveTo>
                  <a:lnTo>
                    <a:pt x="2285546" y="0"/>
                  </a:lnTo>
                  <a:lnTo>
                    <a:pt x="2285546" y="1285619"/>
                  </a:lnTo>
                  <a:lnTo>
                    <a:pt x="0" y="1285619"/>
                  </a:lnTo>
                  <a:close/>
                </a:path>
              </a:pathLst>
            </a:custGeom>
            <a:solidFill>
              <a:srgbClr val="FFFFFF">
                <a:alpha val="89804"/>
              </a:srgbClr>
            </a:solidFill>
          </p:spPr>
        </p:sp>
      </p:grpSp>
      <p:sp>
        <p:nvSpPr>
          <p:cNvPr name="Freeform 5" id="5"/>
          <p:cNvSpPr/>
          <p:nvPr/>
        </p:nvSpPr>
        <p:spPr>
          <a:xfrm flipH="false" flipV="false" rot="0">
            <a:off x="2340220" y="1357270"/>
            <a:ext cx="1279085" cy="1319881"/>
          </a:xfrm>
          <a:custGeom>
            <a:avLst/>
            <a:gdLst/>
            <a:ahLst/>
            <a:cxnLst/>
            <a:rect r="r" b="b" t="t" l="l"/>
            <a:pathLst>
              <a:path h="1319881" w="1279085">
                <a:moveTo>
                  <a:pt x="0" y="0"/>
                </a:moveTo>
                <a:lnTo>
                  <a:pt x="1279085" y="0"/>
                </a:lnTo>
                <a:lnTo>
                  <a:pt x="1279085" y="1319882"/>
                </a:lnTo>
                <a:lnTo>
                  <a:pt x="0" y="1319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604057"/>
            <a:ext cx="4138217" cy="2870888"/>
          </a:xfrm>
          <a:custGeom>
            <a:avLst/>
            <a:gdLst/>
            <a:ahLst/>
            <a:cxnLst/>
            <a:rect r="r" b="b" t="t" l="l"/>
            <a:pathLst>
              <a:path h="2870888" w="4138217">
                <a:moveTo>
                  <a:pt x="0" y="0"/>
                </a:moveTo>
                <a:lnTo>
                  <a:pt x="4138217" y="0"/>
                </a:lnTo>
                <a:lnTo>
                  <a:pt x="4138217" y="2870888"/>
                </a:lnTo>
                <a:lnTo>
                  <a:pt x="0" y="2870888"/>
                </a:lnTo>
                <a:lnTo>
                  <a:pt x="0" y="0"/>
                </a:lnTo>
                <a:close/>
              </a:path>
            </a:pathLst>
          </a:custGeom>
          <a:blipFill>
            <a:blip r:embed="rId5"/>
            <a:stretch>
              <a:fillRect l="0" t="0" r="0" b="0"/>
            </a:stretch>
          </a:blipFill>
        </p:spPr>
      </p:sp>
      <p:sp>
        <p:nvSpPr>
          <p:cNvPr name="Freeform 7" id="7"/>
          <p:cNvSpPr/>
          <p:nvPr/>
        </p:nvSpPr>
        <p:spPr>
          <a:xfrm flipH="false" flipV="false" rot="0">
            <a:off x="6751281" y="673060"/>
            <a:ext cx="4205455" cy="2801884"/>
          </a:xfrm>
          <a:custGeom>
            <a:avLst/>
            <a:gdLst/>
            <a:ahLst/>
            <a:cxnLst/>
            <a:rect r="r" b="b" t="t" l="l"/>
            <a:pathLst>
              <a:path h="2801884" w="4205455">
                <a:moveTo>
                  <a:pt x="0" y="0"/>
                </a:moveTo>
                <a:lnTo>
                  <a:pt x="4205455" y="0"/>
                </a:lnTo>
                <a:lnTo>
                  <a:pt x="4205455" y="2801885"/>
                </a:lnTo>
                <a:lnTo>
                  <a:pt x="0" y="2801885"/>
                </a:lnTo>
                <a:lnTo>
                  <a:pt x="0" y="0"/>
                </a:lnTo>
                <a:close/>
              </a:path>
            </a:pathLst>
          </a:custGeom>
          <a:blipFill>
            <a:blip r:embed="rId6"/>
            <a:stretch>
              <a:fillRect l="0" t="0" r="0" b="0"/>
            </a:stretch>
          </a:blipFill>
        </p:spPr>
      </p:sp>
      <p:sp>
        <p:nvSpPr>
          <p:cNvPr name="Freeform 8" id="8"/>
          <p:cNvSpPr/>
          <p:nvPr/>
        </p:nvSpPr>
        <p:spPr>
          <a:xfrm flipH="false" flipV="false" rot="0">
            <a:off x="13070546" y="673060"/>
            <a:ext cx="4713339" cy="2801884"/>
          </a:xfrm>
          <a:custGeom>
            <a:avLst/>
            <a:gdLst/>
            <a:ahLst/>
            <a:cxnLst/>
            <a:rect r="r" b="b" t="t" l="l"/>
            <a:pathLst>
              <a:path h="2801884" w="4713339">
                <a:moveTo>
                  <a:pt x="0" y="0"/>
                </a:moveTo>
                <a:lnTo>
                  <a:pt x="4713340" y="0"/>
                </a:lnTo>
                <a:lnTo>
                  <a:pt x="4713340" y="2801885"/>
                </a:lnTo>
                <a:lnTo>
                  <a:pt x="0" y="2801885"/>
                </a:lnTo>
                <a:lnTo>
                  <a:pt x="0" y="0"/>
                </a:lnTo>
                <a:close/>
              </a:path>
            </a:pathLst>
          </a:custGeom>
          <a:blipFill>
            <a:blip r:embed="rId7"/>
            <a:stretch>
              <a:fillRect l="0" t="0" r="0" b="0"/>
            </a:stretch>
          </a:blipFill>
        </p:spPr>
      </p:sp>
      <p:sp>
        <p:nvSpPr>
          <p:cNvPr name="TextBox 9" id="9"/>
          <p:cNvSpPr txBox="true"/>
          <p:nvPr/>
        </p:nvSpPr>
        <p:spPr>
          <a:xfrm rot="0">
            <a:off x="725914" y="4713927"/>
            <a:ext cx="5063342" cy="5468620"/>
          </a:xfrm>
          <a:prstGeom prst="rect">
            <a:avLst/>
          </a:prstGeom>
        </p:spPr>
        <p:txBody>
          <a:bodyPr anchor="t" rtlCol="false" tIns="0" lIns="0" bIns="0" rIns="0">
            <a:spAutoFit/>
          </a:bodyPr>
          <a:lstStyle/>
          <a:p>
            <a:pPr algn="l">
              <a:lnSpc>
                <a:spcPts val="3079"/>
              </a:lnSpc>
            </a:pPr>
            <a:r>
              <a:rPr lang="en-US" sz="2199">
                <a:solidFill>
                  <a:srgbClr val="000000"/>
                </a:solidFill>
                <a:latin typeface="Arial"/>
                <a:ea typeface="Arial"/>
                <a:cs typeface="Arial"/>
                <a:sym typeface="Arial"/>
              </a:rPr>
              <a:t>Cần insulin để duy trì sự sống:</a:t>
            </a:r>
          </a:p>
          <a:p>
            <a:pPr algn="l" marL="474979" indent="-237490" lvl="1">
              <a:lnSpc>
                <a:spcPts val="3079"/>
              </a:lnSpc>
              <a:buFont typeface="Arial"/>
              <a:buChar char="•"/>
            </a:pPr>
            <a:r>
              <a:rPr lang="en-US" sz="2199">
                <a:solidFill>
                  <a:srgbClr val="000000"/>
                </a:solidFill>
                <a:latin typeface="Arial"/>
                <a:ea typeface="Arial"/>
                <a:cs typeface="Arial"/>
                <a:sym typeface="Arial"/>
              </a:rPr>
              <a:t>Trước đây gọi là</a:t>
            </a:r>
            <a:r>
              <a:rPr lang="en-US" sz="2199">
                <a:solidFill>
                  <a:srgbClr val="000000"/>
                </a:solidFill>
                <a:latin typeface="Arial"/>
                <a:ea typeface="Arial"/>
                <a:cs typeface="Arial"/>
                <a:sym typeface="Arial"/>
              </a:rPr>
              <a:t> “IDDM”</a:t>
            </a:r>
          </a:p>
          <a:p>
            <a:pPr algn="l" marL="474979" indent="-237490" lvl="1">
              <a:lnSpc>
                <a:spcPts val="3079"/>
              </a:lnSpc>
              <a:buFont typeface="Arial"/>
              <a:buChar char="•"/>
            </a:pPr>
            <a:r>
              <a:rPr lang="en-US" sz="2199">
                <a:solidFill>
                  <a:srgbClr val="000000"/>
                </a:solidFill>
                <a:latin typeface="Arial"/>
                <a:ea typeface="Arial"/>
                <a:cs typeface="Arial"/>
                <a:sym typeface="Arial"/>
              </a:rPr>
              <a:t>Thiếu C-peptide, thiếu insulin tuyệt đối</a:t>
            </a:r>
          </a:p>
          <a:p>
            <a:pPr algn="l">
              <a:lnSpc>
                <a:spcPts val="3079"/>
              </a:lnSpc>
            </a:pPr>
            <a:r>
              <a:rPr lang="en-US" sz="2199">
                <a:solidFill>
                  <a:srgbClr val="000000"/>
                </a:solidFill>
                <a:latin typeface="Arial"/>
                <a:ea typeface="Arial"/>
                <a:cs typeface="Arial"/>
                <a:sym typeface="Arial"/>
              </a:rPr>
              <a:t>Cần i</a:t>
            </a:r>
            <a:r>
              <a:rPr lang="en-US" sz="2199">
                <a:solidFill>
                  <a:srgbClr val="000000"/>
                </a:solidFill>
                <a:latin typeface="Arial"/>
                <a:ea typeface="Arial"/>
                <a:cs typeface="Arial"/>
                <a:sym typeface="Arial"/>
              </a:rPr>
              <a:t>nsulin để kiểm soát bệnh:</a:t>
            </a:r>
          </a:p>
          <a:p>
            <a:pPr algn="l" marL="474979" indent="-237490" lvl="1">
              <a:lnSpc>
                <a:spcPts val="3079"/>
              </a:lnSpc>
              <a:buFont typeface="Arial"/>
              <a:buChar char="•"/>
            </a:pPr>
            <a:r>
              <a:rPr lang="en-US" sz="2199">
                <a:solidFill>
                  <a:srgbClr val="000000"/>
                </a:solidFill>
                <a:latin typeface="Arial"/>
                <a:ea typeface="Arial"/>
                <a:cs typeface="Arial"/>
                <a:sym typeface="Arial"/>
              </a:rPr>
              <a:t>Vẫn còn </a:t>
            </a:r>
            <a:r>
              <a:rPr lang="en-US" sz="2199">
                <a:solidFill>
                  <a:srgbClr val="000000"/>
                </a:solidFill>
                <a:latin typeface="Arial"/>
                <a:ea typeface="Arial"/>
                <a:cs typeface="Arial"/>
                <a:sym typeface="Arial"/>
              </a:rPr>
              <a:t>một phần insulin nội sinh</a:t>
            </a:r>
          </a:p>
          <a:p>
            <a:pPr algn="l" marL="474979" indent="-237490" lvl="1">
              <a:lnSpc>
                <a:spcPts val="3079"/>
              </a:lnSpc>
              <a:buFont typeface="Arial"/>
              <a:buChar char="•"/>
            </a:pPr>
            <a:r>
              <a:rPr lang="en-US" sz="2199">
                <a:solidFill>
                  <a:srgbClr val="000000"/>
                </a:solidFill>
                <a:latin typeface="Arial"/>
                <a:ea typeface="Arial"/>
                <a:cs typeface="Arial"/>
                <a:sym typeface="Arial"/>
              </a:rPr>
              <a:t>Insulin cần để kiểm soát chuyển hóa, không phải để duy trì sự sống</a:t>
            </a:r>
          </a:p>
          <a:p>
            <a:pPr algn="l">
              <a:lnSpc>
                <a:spcPts val="3079"/>
              </a:lnSpc>
            </a:pPr>
            <a:r>
              <a:rPr lang="en-US" sz="2199">
                <a:solidFill>
                  <a:srgbClr val="000000"/>
                </a:solidFill>
                <a:latin typeface="Arial"/>
                <a:ea typeface="Arial"/>
                <a:cs typeface="Arial"/>
                <a:sym typeface="Arial"/>
              </a:rPr>
              <a:t>Không cần</a:t>
            </a:r>
            <a:r>
              <a:rPr lang="en-US" sz="2199">
                <a:solidFill>
                  <a:srgbClr val="000000"/>
                </a:solidFill>
                <a:latin typeface="Arial"/>
                <a:ea typeface="Arial"/>
                <a:cs typeface="Arial"/>
                <a:sym typeface="Arial"/>
              </a:rPr>
              <a:t> insulin:</a:t>
            </a:r>
          </a:p>
          <a:p>
            <a:pPr algn="l" marL="474979" indent="-237490" lvl="1">
              <a:lnSpc>
                <a:spcPts val="3079"/>
              </a:lnSpc>
              <a:buFont typeface="Arial"/>
              <a:buChar char="•"/>
            </a:pPr>
            <a:r>
              <a:rPr lang="en-US" sz="2199">
                <a:solidFill>
                  <a:srgbClr val="000000"/>
                </a:solidFill>
                <a:latin typeface="Arial"/>
                <a:ea typeface="Arial"/>
                <a:cs typeface="Arial"/>
                <a:sym typeface="Arial"/>
              </a:rPr>
              <a:t>Kiểm s</a:t>
            </a:r>
            <a:r>
              <a:rPr lang="en-US" sz="2199">
                <a:solidFill>
                  <a:srgbClr val="000000"/>
                </a:solidFill>
                <a:latin typeface="Arial"/>
                <a:ea typeface="Arial"/>
                <a:cs typeface="Arial"/>
                <a:sym typeface="Arial"/>
              </a:rPr>
              <a:t>oát được bằng lối sống hoặc thuốc uống</a:t>
            </a:r>
          </a:p>
          <a:p>
            <a:pPr algn="l">
              <a:lnSpc>
                <a:spcPts val="3079"/>
              </a:lnSpc>
            </a:pPr>
            <a:r>
              <a:rPr lang="en-US" sz="2199">
                <a:solidFill>
                  <a:srgbClr val="000000"/>
                </a:solidFill>
                <a:latin typeface="Arial"/>
                <a:ea typeface="Arial"/>
                <a:cs typeface="Arial"/>
                <a:sym typeface="Arial"/>
              </a:rPr>
              <a:t>Hai nhóm sau tương ứng với nhóm “NIDDM” trước đây.</a:t>
            </a:r>
          </a:p>
          <a:p>
            <a:pPr algn="l">
              <a:lnSpc>
                <a:spcPts val="3079"/>
              </a:lnSpc>
            </a:pPr>
          </a:p>
        </p:txBody>
      </p:sp>
      <p:sp>
        <p:nvSpPr>
          <p:cNvPr name="TextBox 10" id="10"/>
          <p:cNvSpPr txBox="true"/>
          <p:nvPr/>
        </p:nvSpPr>
        <p:spPr>
          <a:xfrm rot="0">
            <a:off x="665977" y="3717607"/>
            <a:ext cx="5123278" cy="746252"/>
          </a:xfrm>
          <a:prstGeom prst="rect">
            <a:avLst/>
          </a:prstGeom>
        </p:spPr>
        <p:txBody>
          <a:bodyPr anchor="t" rtlCol="false" tIns="0" lIns="0" bIns="0" rIns="0">
            <a:spAutoFit/>
          </a:bodyPr>
          <a:lstStyle/>
          <a:p>
            <a:pPr algn="ctr">
              <a:lnSpc>
                <a:spcPts val="2883"/>
              </a:lnSpc>
            </a:pPr>
            <a:r>
              <a:rPr lang="en-US" sz="2799">
                <a:solidFill>
                  <a:srgbClr val="007076"/>
                </a:solidFill>
                <a:latin typeface="ABeeZee Bold"/>
                <a:ea typeface="ABeeZee Bold"/>
                <a:cs typeface="ABeeZee Bold"/>
                <a:sym typeface="ABeeZee Bold"/>
              </a:rPr>
              <a:t>Phân ch</a:t>
            </a:r>
            <a:r>
              <a:rPr lang="en-US" sz="2799">
                <a:solidFill>
                  <a:srgbClr val="007076"/>
                </a:solidFill>
                <a:latin typeface="ABeeZee Bold"/>
                <a:ea typeface="ABeeZee Bold"/>
                <a:cs typeface="ABeeZee Bold"/>
                <a:sym typeface="ABeeZee Bold"/>
              </a:rPr>
              <a:t>ia bệnh đái tháo đường theo nhu cầu insulin</a:t>
            </a:r>
          </a:p>
        </p:txBody>
      </p:sp>
      <p:sp>
        <p:nvSpPr>
          <p:cNvPr name="TextBox 11" id="11"/>
          <p:cNvSpPr txBox="true"/>
          <p:nvPr/>
        </p:nvSpPr>
        <p:spPr>
          <a:xfrm rot="0">
            <a:off x="6440290" y="3717607"/>
            <a:ext cx="4827435" cy="746252"/>
          </a:xfrm>
          <a:prstGeom prst="rect">
            <a:avLst/>
          </a:prstGeom>
        </p:spPr>
        <p:txBody>
          <a:bodyPr anchor="t" rtlCol="false" tIns="0" lIns="0" bIns="0" rIns="0">
            <a:spAutoFit/>
          </a:bodyPr>
          <a:lstStyle/>
          <a:p>
            <a:pPr algn="ctr" marL="0" indent="0" lvl="0">
              <a:lnSpc>
                <a:spcPts val="2883"/>
              </a:lnSpc>
              <a:spcBef>
                <a:spcPct val="0"/>
              </a:spcBef>
            </a:pPr>
            <a:r>
              <a:rPr lang="en-US" sz="2799">
                <a:solidFill>
                  <a:srgbClr val="007076"/>
                </a:solidFill>
                <a:latin typeface="ABeeZee Bold"/>
                <a:ea typeface="ABeeZee Bold"/>
                <a:cs typeface="ABeeZee Bold"/>
                <a:sym typeface="ABeeZee Bold"/>
              </a:rPr>
              <a:t>Rố</a:t>
            </a:r>
            <a:r>
              <a:rPr lang="en-US" sz="2799" strike="noStrike" u="none">
                <a:solidFill>
                  <a:srgbClr val="007076"/>
                </a:solidFill>
                <a:latin typeface="ABeeZee Bold"/>
                <a:ea typeface="ABeeZee Bold"/>
                <a:cs typeface="ABeeZee Bold"/>
                <a:sym typeface="ABeeZee Bold"/>
              </a:rPr>
              <a:t>i lo</a:t>
            </a:r>
            <a:r>
              <a:rPr lang="en-US" sz="2799" strike="noStrike" u="none">
                <a:solidFill>
                  <a:srgbClr val="007076"/>
                </a:solidFill>
                <a:latin typeface="ABeeZee Bold"/>
                <a:ea typeface="ABeeZee Bold"/>
                <a:cs typeface="ABeeZee Bold"/>
                <a:sym typeface="ABeeZee Bold"/>
              </a:rPr>
              <a:t>ạn</a:t>
            </a:r>
            <a:r>
              <a:rPr lang="en-US" sz="2799" strike="noStrike" u="none">
                <a:solidFill>
                  <a:srgbClr val="007076"/>
                </a:solidFill>
                <a:latin typeface="ABeeZee Bold"/>
                <a:ea typeface="ABeeZee Bold"/>
                <a:cs typeface="ABeeZee Bold"/>
                <a:sym typeface="ABeeZee Bold"/>
              </a:rPr>
              <a:t> </a:t>
            </a:r>
            <a:r>
              <a:rPr lang="en-US" sz="2799" strike="noStrike" u="none">
                <a:solidFill>
                  <a:srgbClr val="007076"/>
                </a:solidFill>
                <a:latin typeface="ABeeZee Bold"/>
                <a:ea typeface="ABeeZee Bold"/>
                <a:cs typeface="ABeeZee Bold"/>
                <a:sym typeface="ABeeZee Bold"/>
              </a:rPr>
              <a:t>điề</a:t>
            </a:r>
            <a:r>
              <a:rPr lang="en-US" sz="2799" strike="noStrike" u="none">
                <a:solidFill>
                  <a:srgbClr val="007076"/>
                </a:solidFill>
                <a:latin typeface="ABeeZee Bold"/>
                <a:ea typeface="ABeeZee Bold"/>
                <a:cs typeface="ABeeZee Bold"/>
                <a:sym typeface="ABeeZee Bold"/>
              </a:rPr>
              <a:t>u</a:t>
            </a:r>
            <a:r>
              <a:rPr lang="en-US" sz="2799" strike="noStrike" u="none">
                <a:solidFill>
                  <a:srgbClr val="007076"/>
                </a:solidFill>
                <a:latin typeface="ABeeZee Bold"/>
                <a:ea typeface="ABeeZee Bold"/>
                <a:cs typeface="ABeeZee Bold"/>
                <a:sym typeface="ABeeZee Bold"/>
              </a:rPr>
              <a:t> hò</a:t>
            </a:r>
            <a:r>
              <a:rPr lang="en-US" sz="2799" strike="noStrike" u="none">
                <a:solidFill>
                  <a:srgbClr val="007076"/>
                </a:solidFill>
                <a:latin typeface="ABeeZee Bold"/>
                <a:ea typeface="ABeeZee Bold"/>
                <a:cs typeface="ABeeZee Bold"/>
                <a:sym typeface="ABeeZee Bold"/>
              </a:rPr>
              <a:t>a</a:t>
            </a:r>
            <a:r>
              <a:rPr lang="en-US" sz="2799" strike="noStrike" u="none">
                <a:solidFill>
                  <a:srgbClr val="007076"/>
                </a:solidFill>
                <a:latin typeface="ABeeZee Bold"/>
                <a:ea typeface="ABeeZee Bold"/>
                <a:cs typeface="ABeeZee Bold"/>
                <a:sym typeface="ABeeZee Bold"/>
              </a:rPr>
              <a:t> gluc</a:t>
            </a:r>
            <a:r>
              <a:rPr lang="en-US" sz="2799" strike="noStrike" u="none">
                <a:solidFill>
                  <a:srgbClr val="007076"/>
                </a:solidFill>
                <a:latin typeface="ABeeZee Bold"/>
                <a:ea typeface="ABeeZee Bold"/>
                <a:cs typeface="ABeeZee Bold"/>
                <a:sym typeface="ABeeZee Bold"/>
              </a:rPr>
              <a:t>o</a:t>
            </a:r>
            <a:r>
              <a:rPr lang="en-US" sz="2799" strike="noStrike" u="none">
                <a:solidFill>
                  <a:srgbClr val="007076"/>
                </a:solidFill>
                <a:latin typeface="ABeeZee Bold"/>
                <a:ea typeface="ABeeZee Bold"/>
                <a:cs typeface="ABeeZee Bold"/>
                <a:sym typeface="ABeeZee Bold"/>
              </a:rPr>
              <a:t>se</a:t>
            </a:r>
            <a:r>
              <a:rPr lang="en-US" sz="2799" strike="noStrike" u="none">
                <a:solidFill>
                  <a:srgbClr val="007076"/>
                </a:solidFill>
                <a:latin typeface="ABeeZee Bold"/>
                <a:ea typeface="ABeeZee Bold"/>
                <a:cs typeface="ABeeZee Bold"/>
                <a:sym typeface="ABeeZee Bold"/>
              </a:rPr>
              <a:t> (IGT &amp; IFG)</a:t>
            </a:r>
          </a:p>
        </p:txBody>
      </p:sp>
      <p:sp>
        <p:nvSpPr>
          <p:cNvPr name="TextBox 12" id="12"/>
          <p:cNvSpPr txBox="true"/>
          <p:nvPr/>
        </p:nvSpPr>
        <p:spPr>
          <a:xfrm rot="0">
            <a:off x="6129300" y="4842514"/>
            <a:ext cx="5649200" cy="5078095"/>
          </a:xfrm>
          <a:prstGeom prst="rect">
            <a:avLst/>
          </a:prstGeom>
        </p:spPr>
        <p:txBody>
          <a:bodyPr anchor="t" rtlCol="false" tIns="0" lIns="0" bIns="0" rIns="0">
            <a:spAutoFit/>
          </a:bodyPr>
          <a:lstStyle/>
          <a:p>
            <a:pPr algn="l" marL="474979" indent="-237490" lvl="1">
              <a:lnSpc>
                <a:spcPts val="3079"/>
              </a:lnSpc>
              <a:spcBef>
                <a:spcPct val="0"/>
              </a:spcBef>
              <a:buFont typeface="Arial"/>
              <a:buChar char="•"/>
            </a:pPr>
            <a:r>
              <a:rPr lang="en-US" sz="2199">
                <a:solidFill>
                  <a:srgbClr val="000000"/>
                </a:solidFill>
                <a:latin typeface="Arial"/>
                <a:ea typeface="Arial"/>
                <a:cs typeface="Arial"/>
                <a:sym typeface="Arial"/>
              </a:rPr>
              <a:t>Trạ</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g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há</a:t>
            </a:r>
            <a:r>
              <a:rPr lang="en-US" sz="2199" strike="noStrike" u="none">
                <a:solidFill>
                  <a:srgbClr val="000000"/>
                </a:solidFill>
                <a:latin typeface="Arial"/>
                <a:ea typeface="Arial"/>
                <a:cs typeface="Arial"/>
                <a:sym typeface="Arial"/>
              </a:rPr>
              <a:t>i </a:t>
            </a:r>
            <a:r>
              <a:rPr lang="en-US" sz="2199" strike="noStrike" u="none">
                <a:solidFill>
                  <a:srgbClr val="000000"/>
                </a:solidFill>
                <a:latin typeface="Arial"/>
                <a:ea typeface="Arial"/>
                <a:cs typeface="Arial"/>
                <a:sym typeface="Arial"/>
              </a:rPr>
              <a:t>chuyển </a:t>
            </a:r>
            <a:r>
              <a:rPr lang="en-US" sz="2199" strike="noStrike" u="none">
                <a:solidFill>
                  <a:srgbClr val="000000"/>
                </a:solidFill>
                <a:latin typeface="Arial"/>
                <a:ea typeface="Arial"/>
                <a:cs typeface="Arial"/>
                <a:sym typeface="Arial"/>
              </a:rPr>
              <a:t>ti</a:t>
            </a:r>
            <a:r>
              <a:rPr lang="en-US" sz="2199" strike="noStrike" u="none">
                <a:solidFill>
                  <a:srgbClr val="000000"/>
                </a:solidFill>
                <a:latin typeface="Arial"/>
                <a:ea typeface="Arial"/>
                <a:cs typeface="Arial"/>
                <a:sym typeface="Arial"/>
              </a:rPr>
              <a:t>ếp về </a:t>
            </a:r>
            <a:r>
              <a:rPr lang="en-US" sz="2199" strike="noStrike" u="none">
                <a:solidFill>
                  <a:srgbClr val="000000"/>
                </a:solidFill>
                <a:latin typeface="Arial"/>
                <a:ea typeface="Arial"/>
                <a:cs typeface="Arial"/>
                <a:sym typeface="Arial"/>
              </a:rPr>
              <a:t>c</a:t>
            </a:r>
            <a:r>
              <a:rPr lang="en-US" sz="2199" strike="noStrike" u="none">
                <a:solidFill>
                  <a:srgbClr val="000000"/>
                </a:solidFill>
                <a:latin typeface="Arial"/>
                <a:ea typeface="Arial"/>
                <a:cs typeface="Arial"/>
                <a:sym typeface="Arial"/>
              </a:rPr>
              <a:t>huyển</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hó</a:t>
            </a:r>
            <a:r>
              <a:rPr lang="en-US" sz="2199" strike="noStrike" u="none">
                <a:solidFill>
                  <a:srgbClr val="000000"/>
                </a:solidFill>
                <a:latin typeface="Arial"/>
                <a:ea typeface="Arial"/>
                <a:cs typeface="Arial"/>
                <a:sym typeface="Arial"/>
              </a:rPr>
              <a:t>a</a:t>
            </a:r>
            <a:r>
              <a:rPr lang="en-US" sz="2199" strike="noStrike" u="none">
                <a:solidFill>
                  <a:srgbClr val="000000"/>
                </a:solidFill>
                <a:latin typeface="Arial"/>
                <a:ea typeface="Arial"/>
                <a:cs typeface="Arial"/>
                <a:sym typeface="Arial"/>
              </a:rPr>
              <a:t> giữa</a:t>
            </a:r>
            <a:r>
              <a:rPr lang="en-US" sz="2199" strike="noStrike" u="none">
                <a:solidFill>
                  <a:srgbClr val="000000"/>
                </a:solidFill>
                <a:latin typeface="Arial"/>
                <a:ea typeface="Arial"/>
                <a:cs typeface="Arial"/>
                <a:sym typeface="Arial"/>
              </a:rPr>
              <a:t> b</a:t>
            </a:r>
            <a:r>
              <a:rPr lang="en-US" sz="2199" strike="noStrike" u="none">
                <a:solidFill>
                  <a:srgbClr val="000000"/>
                </a:solidFill>
                <a:latin typeface="Arial"/>
                <a:ea typeface="Arial"/>
                <a:cs typeface="Arial"/>
                <a:sym typeface="Arial"/>
              </a:rPr>
              <a:t>ì</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h</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thườ</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g</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và</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đá</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háo đường</a:t>
            </a:r>
          </a:p>
          <a:p>
            <a:pPr algn="l" marL="474979" indent="-237490" lvl="1">
              <a:lnSpc>
                <a:spcPts val="3079"/>
              </a:lnSpc>
              <a:spcBef>
                <a:spcPct val="0"/>
              </a:spcBef>
              <a:buFont typeface="Arial"/>
              <a:buChar char="•"/>
            </a:pPr>
            <a:r>
              <a:rPr lang="en-US" sz="2199" strike="noStrike" u="none">
                <a:solidFill>
                  <a:srgbClr val="000000"/>
                </a:solidFill>
                <a:latin typeface="Arial"/>
                <a:ea typeface="Arial"/>
                <a:cs typeface="Arial"/>
                <a:sym typeface="Arial"/>
              </a:rPr>
              <a:t>IGT: </a:t>
            </a:r>
            <a:r>
              <a:rPr lang="en-US" sz="2199" strike="noStrike" u="none">
                <a:solidFill>
                  <a:srgbClr val="000000"/>
                </a:solidFill>
                <a:latin typeface="Arial"/>
                <a:ea typeface="Arial"/>
                <a:cs typeface="Arial"/>
                <a:sym typeface="Arial"/>
              </a:rPr>
              <a:t>Rối loạ</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 dung nạp</a:t>
            </a:r>
            <a:r>
              <a:rPr lang="en-US" sz="2199" strike="noStrike" u="none">
                <a:solidFill>
                  <a:srgbClr val="000000"/>
                </a:solidFill>
                <a:latin typeface="Arial"/>
                <a:ea typeface="Arial"/>
                <a:cs typeface="Arial"/>
                <a:sym typeface="Arial"/>
              </a:rPr>
              <a:t> glucose sa</a:t>
            </a:r>
            <a:r>
              <a:rPr lang="en-US" sz="2199" strike="noStrike" u="none">
                <a:solidFill>
                  <a:srgbClr val="000000"/>
                </a:solidFill>
                <a:latin typeface="Arial"/>
                <a:ea typeface="Arial"/>
                <a:cs typeface="Arial"/>
                <a:sym typeface="Arial"/>
              </a:rPr>
              <a:t>u ăn</a:t>
            </a:r>
          </a:p>
          <a:p>
            <a:pPr algn="l" marL="474979" indent="-237490" lvl="1">
              <a:lnSpc>
                <a:spcPts val="3079"/>
              </a:lnSpc>
              <a:spcBef>
                <a:spcPct val="0"/>
              </a:spcBef>
              <a:buFont typeface="Arial"/>
              <a:buChar char="•"/>
            </a:pPr>
            <a:r>
              <a:rPr lang="en-US" sz="2199" strike="noStrike" u="none">
                <a:solidFill>
                  <a:srgbClr val="000000"/>
                </a:solidFill>
                <a:latin typeface="Arial"/>
                <a:ea typeface="Arial"/>
                <a:cs typeface="Arial"/>
                <a:sym typeface="Arial"/>
              </a:rPr>
              <a:t>IFG: </a:t>
            </a:r>
            <a:r>
              <a:rPr lang="en-US" sz="2199" strike="noStrike" u="none">
                <a:solidFill>
                  <a:srgbClr val="000000"/>
                </a:solidFill>
                <a:latin typeface="Arial"/>
                <a:ea typeface="Arial"/>
                <a:cs typeface="Arial"/>
                <a:sym typeface="Arial"/>
              </a:rPr>
              <a:t>Đường</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huyế</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 lúc đó</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 tă</a:t>
            </a:r>
            <a:r>
              <a:rPr lang="en-US" sz="2199" strike="noStrike" u="none">
                <a:solidFill>
                  <a:srgbClr val="000000"/>
                </a:solidFill>
                <a:latin typeface="Arial"/>
                <a:ea typeface="Arial"/>
                <a:cs typeface="Arial"/>
                <a:sym typeface="Arial"/>
              </a:rPr>
              <a:t>ng </a:t>
            </a:r>
            <a:r>
              <a:rPr lang="en-US" sz="2199" strike="noStrike" u="none">
                <a:solidFill>
                  <a:srgbClr val="000000"/>
                </a:solidFill>
                <a:latin typeface="Arial"/>
                <a:ea typeface="Arial"/>
                <a:cs typeface="Arial"/>
                <a:sym typeface="Arial"/>
              </a:rPr>
              <a:t>nhưn</a:t>
            </a:r>
            <a:r>
              <a:rPr lang="en-US" sz="2199" strike="noStrike" u="none">
                <a:solidFill>
                  <a:srgbClr val="000000"/>
                </a:solidFill>
                <a:latin typeface="Arial"/>
                <a:ea typeface="Arial"/>
                <a:cs typeface="Arial"/>
                <a:sym typeface="Arial"/>
              </a:rPr>
              <a:t>g</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c</a:t>
            </a:r>
            <a:r>
              <a:rPr lang="en-US" sz="2199" strike="noStrike" u="none">
                <a:solidFill>
                  <a:srgbClr val="000000"/>
                </a:solidFill>
                <a:latin typeface="Arial"/>
                <a:ea typeface="Arial"/>
                <a:cs typeface="Arial"/>
                <a:sym typeface="Arial"/>
              </a:rPr>
              <a:t>hưa</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đạ</a:t>
            </a:r>
            <a:r>
              <a:rPr lang="en-US" sz="2199" strike="noStrike" u="none">
                <a:solidFill>
                  <a:srgbClr val="000000"/>
                </a:solidFill>
                <a:latin typeface="Arial"/>
                <a:ea typeface="Arial"/>
                <a:cs typeface="Arial"/>
                <a:sym typeface="Arial"/>
              </a:rPr>
              <a:t>t </a:t>
            </a:r>
            <a:r>
              <a:rPr lang="en-US" sz="2199" strike="noStrike" u="none">
                <a:solidFill>
                  <a:srgbClr val="000000"/>
                </a:solidFill>
                <a:latin typeface="Arial"/>
                <a:ea typeface="Arial"/>
                <a:cs typeface="Arial"/>
                <a:sym typeface="Arial"/>
              </a:rPr>
              <a:t>ngưỡng</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đá</a:t>
            </a:r>
            <a:r>
              <a:rPr lang="en-US" sz="2199" strike="noStrike" u="none">
                <a:solidFill>
                  <a:srgbClr val="000000"/>
                </a:solidFill>
                <a:latin typeface="Arial"/>
                <a:ea typeface="Arial"/>
                <a:cs typeface="Arial"/>
                <a:sym typeface="Arial"/>
              </a:rPr>
              <a:t>i th</a:t>
            </a:r>
            <a:r>
              <a:rPr lang="en-US" sz="2199" strike="noStrike" u="none">
                <a:solidFill>
                  <a:srgbClr val="000000"/>
                </a:solidFill>
                <a:latin typeface="Arial"/>
                <a:ea typeface="Arial"/>
                <a:cs typeface="Arial"/>
                <a:sym typeface="Arial"/>
              </a:rPr>
              <a:t>á</a:t>
            </a:r>
            <a:r>
              <a:rPr lang="en-US" sz="2199" strike="noStrike" u="none">
                <a:solidFill>
                  <a:srgbClr val="000000"/>
                </a:solidFill>
                <a:latin typeface="Arial"/>
                <a:ea typeface="Arial"/>
                <a:cs typeface="Arial"/>
                <a:sym typeface="Arial"/>
              </a:rPr>
              <a:t>o </a:t>
            </a:r>
            <a:r>
              <a:rPr lang="en-US" sz="2199" strike="noStrike" u="none">
                <a:solidFill>
                  <a:srgbClr val="000000"/>
                </a:solidFill>
                <a:latin typeface="Arial"/>
                <a:ea typeface="Arial"/>
                <a:cs typeface="Arial"/>
                <a:sym typeface="Arial"/>
              </a:rPr>
              <a:t>đườ</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g</a:t>
            </a:r>
          </a:p>
          <a:p>
            <a:pPr algn="l" marL="474979" indent="-237490" lvl="1">
              <a:lnSpc>
                <a:spcPts val="3079"/>
              </a:lnSpc>
              <a:spcBef>
                <a:spcPct val="0"/>
              </a:spcBef>
              <a:buFont typeface="Arial"/>
              <a:buChar char="•"/>
            </a:pPr>
            <a:r>
              <a:rPr lang="en-US" sz="2199" strike="noStrike" u="none">
                <a:solidFill>
                  <a:srgbClr val="000000"/>
                </a:solidFill>
                <a:latin typeface="Arial"/>
                <a:ea typeface="Arial"/>
                <a:cs typeface="Arial"/>
                <a:sym typeface="Arial"/>
              </a:rPr>
              <a:t>Cả</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ha</a:t>
            </a:r>
            <a:r>
              <a:rPr lang="en-US" sz="2199" strike="noStrike" u="none">
                <a:solidFill>
                  <a:srgbClr val="000000"/>
                </a:solidFill>
                <a:latin typeface="Arial"/>
                <a:ea typeface="Arial"/>
                <a:cs typeface="Arial"/>
                <a:sym typeface="Arial"/>
              </a:rPr>
              <a:t>i </a:t>
            </a:r>
            <a:r>
              <a:rPr lang="en-US" sz="2199" strike="noStrike" u="none">
                <a:solidFill>
                  <a:srgbClr val="000000"/>
                </a:solidFill>
                <a:latin typeface="Arial"/>
                <a:ea typeface="Arial"/>
                <a:cs typeface="Arial"/>
                <a:sym typeface="Arial"/>
              </a:rPr>
              <a:t>đều</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làm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ăng</a:t>
            </a:r>
            <a:r>
              <a:rPr lang="en-US" sz="2199" strike="noStrike" u="none">
                <a:solidFill>
                  <a:srgbClr val="000000"/>
                </a:solidFill>
                <a:latin typeface="Arial"/>
                <a:ea typeface="Arial"/>
                <a:cs typeface="Arial"/>
                <a:sym typeface="Arial"/>
              </a:rPr>
              <a:t> n</a:t>
            </a:r>
            <a:r>
              <a:rPr lang="en-US" sz="2199" strike="noStrike" u="none">
                <a:solidFill>
                  <a:srgbClr val="000000"/>
                </a:solidFill>
                <a:latin typeface="Arial"/>
                <a:ea typeface="Arial"/>
                <a:cs typeface="Arial"/>
                <a:sym typeface="Arial"/>
              </a:rPr>
              <a:t>guy</a:t>
            </a:r>
            <a:r>
              <a:rPr lang="en-US" sz="2199" strike="noStrike" u="none">
                <a:solidFill>
                  <a:srgbClr val="000000"/>
                </a:solidFill>
                <a:latin typeface="Arial"/>
                <a:ea typeface="Arial"/>
                <a:cs typeface="Arial"/>
                <a:sym typeface="Arial"/>
              </a:rPr>
              <a:t> c</a:t>
            </a:r>
            <a:r>
              <a:rPr lang="en-US" sz="2199" strike="noStrike" u="none">
                <a:solidFill>
                  <a:srgbClr val="000000"/>
                </a:solidFill>
                <a:latin typeface="Arial"/>
                <a:ea typeface="Arial"/>
                <a:cs typeface="Arial"/>
                <a:sym typeface="Arial"/>
              </a:rPr>
              <a:t>ơ đá</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 thá</a:t>
            </a:r>
            <a:r>
              <a:rPr lang="en-US" sz="2199" strike="noStrike" u="none">
                <a:solidFill>
                  <a:srgbClr val="000000"/>
                </a:solidFill>
                <a:latin typeface="Arial"/>
                <a:ea typeface="Arial"/>
                <a:cs typeface="Arial"/>
                <a:sym typeface="Arial"/>
              </a:rPr>
              <a:t>o</a:t>
            </a:r>
            <a:r>
              <a:rPr lang="en-US" sz="2199" strike="noStrike" u="none">
                <a:solidFill>
                  <a:srgbClr val="000000"/>
                </a:solidFill>
                <a:latin typeface="Arial"/>
                <a:ea typeface="Arial"/>
                <a:cs typeface="Arial"/>
                <a:sym typeface="Arial"/>
              </a:rPr>
              <a:t> đường </a:t>
            </a:r>
            <a:r>
              <a:rPr lang="en-US" sz="2199" strike="noStrike" u="none">
                <a:solidFill>
                  <a:srgbClr val="000000"/>
                </a:solidFill>
                <a:latin typeface="Arial"/>
                <a:ea typeface="Arial"/>
                <a:cs typeface="Arial"/>
                <a:sym typeface="Arial"/>
              </a:rPr>
              <a:t>v</a:t>
            </a:r>
            <a:r>
              <a:rPr lang="en-US" sz="2199" strike="noStrike" u="none">
                <a:solidFill>
                  <a:srgbClr val="000000"/>
                </a:solidFill>
                <a:latin typeface="Arial"/>
                <a:ea typeface="Arial"/>
                <a:cs typeface="Arial"/>
                <a:sym typeface="Arial"/>
              </a:rPr>
              <a:t>à bệnh</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m mạch</a:t>
            </a:r>
          </a:p>
          <a:p>
            <a:pPr algn="l" marL="474979" indent="-237490" lvl="1">
              <a:lnSpc>
                <a:spcPts val="3079"/>
              </a:lnSpc>
              <a:spcBef>
                <a:spcPct val="0"/>
              </a:spcBef>
              <a:buFont typeface="Arial"/>
              <a:buChar char="•"/>
            </a:pPr>
            <a:r>
              <a:rPr lang="en-US" sz="2199" strike="noStrike" u="none">
                <a:solidFill>
                  <a:srgbClr val="000000"/>
                </a:solidFill>
                <a:latin typeface="Arial"/>
                <a:ea typeface="Arial"/>
                <a:cs typeface="Arial"/>
                <a:sym typeface="Arial"/>
              </a:rPr>
              <a:t>IGT t</a:t>
            </a:r>
            <a:r>
              <a:rPr lang="en-US" sz="2199" strike="noStrike" u="none">
                <a:solidFill>
                  <a:srgbClr val="000000"/>
                </a:solidFill>
                <a:latin typeface="Arial"/>
                <a:ea typeface="Arial"/>
                <a:cs typeface="Arial"/>
                <a:sym typeface="Arial"/>
              </a:rPr>
              <a:t>hườ</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g</a:t>
            </a:r>
            <a:r>
              <a:rPr lang="en-US" sz="2199" strike="noStrike" u="none">
                <a:solidFill>
                  <a:srgbClr val="000000"/>
                </a:solidFill>
                <a:latin typeface="Arial"/>
                <a:ea typeface="Arial"/>
                <a:cs typeface="Arial"/>
                <a:sym typeface="Arial"/>
              </a:rPr>
              <a:t> li</a:t>
            </a:r>
            <a:r>
              <a:rPr lang="en-US" sz="2199" strike="noStrike" u="none">
                <a:solidFill>
                  <a:srgbClr val="000000"/>
                </a:solidFill>
                <a:latin typeface="Arial"/>
                <a:ea typeface="Arial"/>
                <a:cs typeface="Arial"/>
                <a:sym typeface="Arial"/>
              </a:rPr>
              <a:t>ê</a:t>
            </a:r>
            <a:r>
              <a:rPr lang="en-US" sz="2199" strike="noStrike" u="none">
                <a:solidFill>
                  <a:srgbClr val="000000"/>
                </a:solidFill>
                <a:latin typeface="Arial"/>
                <a:ea typeface="Arial"/>
                <a:cs typeface="Arial"/>
                <a:sym typeface="Arial"/>
              </a:rPr>
              <a:t>n </a:t>
            </a:r>
            <a:r>
              <a:rPr lang="en-US" sz="2199" strike="noStrike" u="none">
                <a:solidFill>
                  <a:srgbClr val="000000"/>
                </a:solidFill>
                <a:latin typeface="Arial"/>
                <a:ea typeface="Arial"/>
                <a:cs typeface="Arial"/>
                <a:sym typeface="Arial"/>
              </a:rPr>
              <a:t>quan đến</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Hộ</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c</a:t>
            </a:r>
            <a:r>
              <a:rPr lang="en-US" sz="2199" strike="noStrike" u="none">
                <a:solidFill>
                  <a:srgbClr val="000000"/>
                </a:solidFill>
                <a:latin typeface="Arial"/>
                <a:ea typeface="Arial"/>
                <a:cs typeface="Arial"/>
                <a:sym typeface="Arial"/>
              </a:rPr>
              <a:t>hứng</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chu</a:t>
            </a:r>
            <a:r>
              <a:rPr lang="en-US" sz="2199" strike="noStrike" u="none">
                <a:solidFill>
                  <a:srgbClr val="000000"/>
                </a:solidFill>
                <a:latin typeface="Arial"/>
                <a:ea typeface="Arial"/>
                <a:cs typeface="Arial"/>
                <a:sym typeface="Arial"/>
              </a:rPr>
              <a:t>y</a:t>
            </a:r>
            <a:r>
              <a:rPr lang="en-US" sz="2199" strike="noStrike" u="none">
                <a:solidFill>
                  <a:srgbClr val="000000"/>
                </a:solidFill>
                <a:latin typeface="Arial"/>
                <a:ea typeface="Arial"/>
                <a:cs typeface="Arial"/>
                <a:sym typeface="Arial"/>
              </a:rPr>
              <a:t>ể</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 hóa</a:t>
            </a:r>
          </a:p>
          <a:p>
            <a:pPr algn="l" marL="474979" indent="-237490" lvl="1">
              <a:lnSpc>
                <a:spcPts val="3079"/>
              </a:lnSpc>
              <a:spcBef>
                <a:spcPct val="0"/>
              </a:spcBef>
              <a:buFont typeface="Arial"/>
              <a:buChar char="•"/>
            </a:pPr>
            <a:r>
              <a:rPr lang="en-US" sz="2199" strike="noStrike" u="none">
                <a:solidFill>
                  <a:srgbClr val="000000"/>
                </a:solidFill>
                <a:latin typeface="Arial"/>
                <a:ea typeface="Arial"/>
                <a:cs typeface="Arial"/>
                <a:sym typeface="Arial"/>
              </a:rPr>
              <a:t>Khuyến cá</a:t>
            </a:r>
            <a:r>
              <a:rPr lang="en-US" sz="2199" strike="noStrike" u="none">
                <a:solidFill>
                  <a:srgbClr val="000000"/>
                </a:solidFill>
                <a:latin typeface="Arial"/>
                <a:ea typeface="Arial"/>
                <a:cs typeface="Arial"/>
                <a:sym typeface="Arial"/>
              </a:rPr>
              <a:t>o</a:t>
            </a:r>
            <a:r>
              <a:rPr lang="en-US" sz="2199" strike="noStrike" u="none">
                <a:solidFill>
                  <a:srgbClr val="000000"/>
                </a:solidFill>
                <a:latin typeface="Arial"/>
                <a:ea typeface="Arial"/>
                <a:cs typeface="Arial"/>
                <a:sym typeface="Arial"/>
              </a:rPr>
              <a:t> là</a:t>
            </a:r>
            <a:r>
              <a:rPr lang="en-US" sz="2199" strike="noStrike" u="none">
                <a:solidFill>
                  <a:srgbClr val="000000"/>
                </a:solidFill>
                <a:latin typeface="Arial"/>
                <a:ea typeface="Arial"/>
                <a:cs typeface="Arial"/>
                <a:sym typeface="Arial"/>
              </a:rPr>
              <a:t>m</a:t>
            </a:r>
            <a:r>
              <a:rPr lang="en-US" sz="2199" strike="noStrike" u="none">
                <a:solidFill>
                  <a:srgbClr val="000000"/>
                </a:solidFill>
                <a:latin typeface="Arial"/>
                <a:ea typeface="Arial"/>
                <a:cs typeface="Arial"/>
                <a:sym typeface="Arial"/>
              </a:rPr>
              <a:t> nghiệm pháp dung nạp glucos</a:t>
            </a:r>
            <a:r>
              <a:rPr lang="en-US" sz="2199" strike="noStrike" u="none">
                <a:solidFill>
                  <a:srgbClr val="000000"/>
                </a:solidFill>
                <a:latin typeface="Arial"/>
                <a:ea typeface="Arial"/>
                <a:cs typeface="Arial"/>
                <a:sym typeface="Arial"/>
              </a:rPr>
              <a:t>e</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OGTT</a:t>
            </a:r>
            <a:r>
              <a:rPr lang="en-US" sz="2199" strike="noStrike" u="none">
                <a:solidFill>
                  <a:srgbClr val="000000"/>
                </a:solidFill>
                <a:latin typeface="Arial"/>
                <a:ea typeface="Arial"/>
                <a:cs typeface="Arial"/>
                <a:sym typeface="Arial"/>
              </a:rPr>
              <a:t>)</a:t>
            </a:r>
            <a:r>
              <a:rPr lang="en-US" sz="2199" strike="noStrike" u="none">
                <a:solidFill>
                  <a:srgbClr val="000000"/>
                </a:solidFill>
                <a:latin typeface="Arial"/>
                <a:ea typeface="Arial"/>
                <a:cs typeface="Arial"/>
                <a:sym typeface="Arial"/>
              </a:rPr>
              <a:t> c</a:t>
            </a:r>
            <a:r>
              <a:rPr lang="en-US" sz="2199" strike="noStrike" u="none">
                <a:solidFill>
                  <a:srgbClr val="000000"/>
                </a:solidFill>
                <a:latin typeface="Arial"/>
                <a:ea typeface="Arial"/>
                <a:cs typeface="Arial"/>
                <a:sym typeface="Arial"/>
              </a:rPr>
              <a:t>h</a:t>
            </a:r>
            <a:r>
              <a:rPr lang="en-US" sz="2199" strike="noStrike" u="none">
                <a:solidFill>
                  <a:srgbClr val="000000"/>
                </a:solidFill>
                <a:latin typeface="Arial"/>
                <a:ea typeface="Arial"/>
                <a:cs typeface="Arial"/>
                <a:sym typeface="Arial"/>
              </a:rPr>
              <a:t>o</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n</a:t>
            </a:r>
            <a:r>
              <a:rPr lang="en-US" sz="2199" strike="noStrike" u="none">
                <a:solidFill>
                  <a:srgbClr val="000000"/>
                </a:solidFill>
                <a:latin typeface="Arial"/>
                <a:ea typeface="Arial"/>
                <a:cs typeface="Arial"/>
                <a:sym typeface="Arial"/>
              </a:rPr>
              <a:t>gười</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có</a:t>
            </a:r>
            <a:r>
              <a:rPr lang="en-US" sz="2199" strike="noStrike" u="none">
                <a:solidFill>
                  <a:srgbClr val="000000"/>
                </a:solidFill>
                <a:latin typeface="Arial"/>
                <a:ea typeface="Arial"/>
                <a:cs typeface="Arial"/>
                <a:sym typeface="Arial"/>
              </a:rPr>
              <a:t> IFG </a:t>
            </a:r>
            <a:r>
              <a:rPr lang="en-US" sz="2199" strike="noStrike" u="none">
                <a:solidFill>
                  <a:srgbClr val="000000"/>
                </a:solidFill>
                <a:latin typeface="Arial"/>
                <a:ea typeface="Arial"/>
                <a:cs typeface="Arial"/>
                <a:sym typeface="Arial"/>
              </a:rPr>
              <a:t>để</a:t>
            </a:r>
            <a:r>
              <a:rPr lang="en-US" sz="2199" strike="noStrike" u="none">
                <a:solidFill>
                  <a:srgbClr val="000000"/>
                </a:solidFill>
                <a:latin typeface="Arial"/>
                <a:ea typeface="Arial"/>
                <a:cs typeface="Arial"/>
                <a:sym typeface="Arial"/>
              </a:rPr>
              <a:t> l</a:t>
            </a:r>
            <a:r>
              <a:rPr lang="en-US" sz="2199" strike="noStrike" u="none">
                <a:solidFill>
                  <a:srgbClr val="000000"/>
                </a:solidFill>
                <a:latin typeface="Arial"/>
                <a:ea typeface="Arial"/>
                <a:cs typeface="Arial"/>
                <a:sym typeface="Arial"/>
              </a:rPr>
              <a:t>oại</a:t>
            </a:r>
            <a:r>
              <a:rPr lang="en-US" sz="2199" strike="noStrike" u="none">
                <a:solidFill>
                  <a:srgbClr val="000000"/>
                </a:solidFill>
                <a:latin typeface="Arial"/>
                <a:ea typeface="Arial"/>
                <a:cs typeface="Arial"/>
                <a:sym typeface="Arial"/>
              </a:rPr>
              <a:t> t</a:t>
            </a:r>
            <a:r>
              <a:rPr lang="en-US" sz="2199" strike="noStrike" u="none">
                <a:solidFill>
                  <a:srgbClr val="000000"/>
                </a:solidFill>
                <a:latin typeface="Arial"/>
                <a:ea typeface="Arial"/>
                <a:cs typeface="Arial"/>
                <a:sym typeface="Arial"/>
              </a:rPr>
              <a:t>rừ</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đá</a:t>
            </a:r>
            <a:r>
              <a:rPr lang="en-US" sz="2199" strike="noStrike" u="none">
                <a:solidFill>
                  <a:srgbClr val="000000"/>
                </a:solidFill>
                <a:latin typeface="Arial"/>
                <a:ea typeface="Arial"/>
                <a:cs typeface="Arial"/>
                <a:sym typeface="Arial"/>
              </a:rPr>
              <a:t>i</a:t>
            </a:r>
            <a:r>
              <a:rPr lang="en-US" sz="2199" strike="noStrike" u="none">
                <a:solidFill>
                  <a:srgbClr val="000000"/>
                </a:solidFill>
                <a:latin typeface="Arial"/>
                <a:ea typeface="Arial"/>
                <a:cs typeface="Arial"/>
                <a:sym typeface="Arial"/>
              </a:rPr>
              <a:t> </a:t>
            </a:r>
            <a:r>
              <a:rPr lang="en-US" sz="2199" strike="noStrike" u="none">
                <a:solidFill>
                  <a:srgbClr val="000000"/>
                </a:solidFill>
                <a:latin typeface="Arial"/>
                <a:ea typeface="Arial"/>
                <a:cs typeface="Arial"/>
                <a:sym typeface="Arial"/>
              </a:rPr>
              <a:t>t</a:t>
            </a:r>
            <a:r>
              <a:rPr lang="en-US" sz="2199" strike="noStrike" u="none">
                <a:solidFill>
                  <a:srgbClr val="000000"/>
                </a:solidFill>
                <a:latin typeface="Arial"/>
                <a:ea typeface="Arial"/>
                <a:cs typeface="Arial"/>
                <a:sym typeface="Arial"/>
              </a:rPr>
              <a:t>háo đường</a:t>
            </a:r>
          </a:p>
          <a:p>
            <a:pPr algn="l">
              <a:lnSpc>
                <a:spcPts val="3079"/>
              </a:lnSpc>
              <a:spcBef>
                <a:spcPct val="0"/>
              </a:spcBef>
            </a:pPr>
          </a:p>
        </p:txBody>
      </p:sp>
      <p:sp>
        <p:nvSpPr>
          <p:cNvPr name="TextBox 13" id="13"/>
          <p:cNvSpPr txBox="true"/>
          <p:nvPr/>
        </p:nvSpPr>
        <p:spPr>
          <a:xfrm rot="0">
            <a:off x="13188047" y="3824668"/>
            <a:ext cx="4478338" cy="384302"/>
          </a:xfrm>
          <a:prstGeom prst="rect">
            <a:avLst/>
          </a:prstGeom>
        </p:spPr>
        <p:txBody>
          <a:bodyPr anchor="t" rtlCol="false" tIns="0" lIns="0" bIns="0" rIns="0">
            <a:spAutoFit/>
          </a:bodyPr>
          <a:lstStyle/>
          <a:p>
            <a:pPr algn="ctr" marL="0" indent="0" lvl="0">
              <a:lnSpc>
                <a:spcPts val="2883"/>
              </a:lnSpc>
              <a:spcBef>
                <a:spcPct val="0"/>
              </a:spcBef>
            </a:pPr>
            <a:r>
              <a:rPr lang="en-US" sz="2799" strike="noStrike" u="none">
                <a:solidFill>
                  <a:srgbClr val="007076"/>
                </a:solidFill>
                <a:latin typeface="ABeeZee Bold"/>
                <a:ea typeface="ABeeZee Bold"/>
                <a:cs typeface="ABeeZee Bold"/>
                <a:sym typeface="ABeeZee Bold"/>
              </a:rPr>
              <a:t>Đường huyết bình thường</a:t>
            </a:r>
          </a:p>
        </p:txBody>
      </p:sp>
      <p:sp>
        <p:nvSpPr>
          <p:cNvPr name="TextBox 14" id="14"/>
          <p:cNvSpPr txBox="true"/>
          <p:nvPr/>
        </p:nvSpPr>
        <p:spPr>
          <a:xfrm rot="0">
            <a:off x="12776714" y="4713927"/>
            <a:ext cx="5301004" cy="5078095"/>
          </a:xfrm>
          <a:prstGeom prst="rect">
            <a:avLst/>
          </a:prstGeom>
        </p:spPr>
        <p:txBody>
          <a:bodyPr anchor="t" rtlCol="false" tIns="0" lIns="0" bIns="0" rIns="0">
            <a:spAutoFit/>
          </a:bodyPr>
          <a:lstStyle/>
          <a:p>
            <a:pPr algn="l" marL="474979" indent="-237490" lvl="1">
              <a:lnSpc>
                <a:spcPts val="3079"/>
              </a:lnSpc>
              <a:spcBef>
                <a:spcPct val="0"/>
              </a:spcBef>
              <a:buFont typeface="Arial"/>
              <a:buChar char="•"/>
            </a:pPr>
            <a:r>
              <a:rPr lang="en-US" sz="2199" strike="noStrike" u="none">
                <a:solidFill>
                  <a:srgbClr val="000000"/>
                </a:solidFill>
                <a:latin typeface="Arial"/>
                <a:ea typeface="Arial"/>
                <a:cs typeface="Arial"/>
                <a:sym typeface="Arial"/>
              </a:rPr>
              <a:t>Định nghĩa: Đường huyết lúc đói &lt; 6,1 mmol/L (110 mg/dL) được coi là bình thường.</a:t>
            </a:r>
          </a:p>
          <a:p>
            <a:pPr algn="l" marL="474979" indent="-237490" lvl="1">
              <a:lnSpc>
                <a:spcPts val="3079"/>
              </a:lnSpc>
              <a:spcBef>
                <a:spcPct val="0"/>
              </a:spcBef>
              <a:buFont typeface="Arial"/>
              <a:buChar char="•"/>
            </a:pPr>
            <a:r>
              <a:rPr lang="en-US" sz="2199" strike="noStrike" u="none">
                <a:solidFill>
                  <a:srgbClr val="000000"/>
                </a:solidFill>
                <a:latin typeface="Arial"/>
                <a:ea typeface="Arial"/>
                <a:cs typeface="Arial"/>
                <a:sym typeface="Arial"/>
              </a:rPr>
              <a:t>Ngoại lệ: Một số người có đường huyết lúc đói bình thường nhưng vẫn có rối loạn dung nạp glucose (IGT).</a:t>
            </a:r>
          </a:p>
          <a:p>
            <a:pPr algn="l" marL="474979" indent="-237490" lvl="1">
              <a:lnSpc>
                <a:spcPts val="3079"/>
              </a:lnSpc>
              <a:spcBef>
                <a:spcPct val="0"/>
              </a:spcBef>
              <a:buFont typeface="Arial"/>
              <a:buChar char="•"/>
            </a:pPr>
            <a:r>
              <a:rPr lang="en-US" sz="2199" strike="noStrike" u="none">
                <a:solidFill>
                  <a:srgbClr val="000000"/>
                </a:solidFill>
                <a:latin typeface="Arial"/>
                <a:ea typeface="Arial"/>
                <a:cs typeface="Arial"/>
                <a:sym typeface="Arial"/>
              </a:rPr>
              <a:t>Nguy cơ: Giá trị cao hơn mức bình thường làm tăng nguy cơ biến chứng mạch máu.</a:t>
            </a:r>
          </a:p>
          <a:p>
            <a:pPr algn="l" marL="474979" indent="-237490" lvl="1">
              <a:lnSpc>
                <a:spcPts val="3079"/>
              </a:lnSpc>
              <a:spcBef>
                <a:spcPct val="0"/>
              </a:spcBef>
              <a:buFont typeface="Arial"/>
              <a:buChar char="•"/>
            </a:pPr>
            <a:r>
              <a:rPr lang="en-US" sz="2199" strike="noStrike" u="none">
                <a:solidFill>
                  <a:srgbClr val="000000"/>
                </a:solidFill>
                <a:latin typeface="Arial"/>
                <a:ea typeface="Arial"/>
                <a:cs typeface="Arial"/>
                <a:sym typeface="Arial"/>
              </a:rPr>
              <a:t>Tiến triển bệnh: Những thay đổi bệnh lý có thể bắt đầu ngay cả khi người bệnh đang ở mức đường huyết bình thường.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09783" y="-2350158"/>
            <a:ext cx="18083316" cy="15089594"/>
            <a:chOff x="0" y="0"/>
            <a:chExt cx="7609818" cy="6350000"/>
          </a:xfrm>
        </p:grpSpPr>
        <p:sp>
          <p:nvSpPr>
            <p:cNvPr name="Freeform 3" id="3"/>
            <p:cNvSpPr/>
            <p:nvPr/>
          </p:nvSpPr>
          <p:spPr>
            <a:xfrm flipH="false" flipV="false" rot="0">
              <a:off x="0" y="0"/>
              <a:ext cx="7609818" cy="6350000"/>
            </a:xfrm>
            <a:custGeom>
              <a:avLst/>
              <a:gdLst/>
              <a:ahLst/>
              <a:cxnLst/>
              <a:rect r="r" b="b" t="t" l="l"/>
              <a:pathLst>
                <a:path h="6350000" w="7609818">
                  <a:moveTo>
                    <a:pt x="3804909" y="0"/>
                  </a:moveTo>
                  <a:cubicBezTo>
                    <a:pt x="1703516" y="0"/>
                    <a:pt x="0" y="1421496"/>
                    <a:pt x="0" y="3175000"/>
                  </a:cubicBezTo>
                  <a:cubicBezTo>
                    <a:pt x="0" y="4928504"/>
                    <a:pt x="1703516" y="6350000"/>
                    <a:pt x="3804909" y="6350000"/>
                  </a:cubicBezTo>
                  <a:cubicBezTo>
                    <a:pt x="5906302" y="6350000"/>
                    <a:pt x="7609818" y="4928504"/>
                    <a:pt x="7609818" y="3175000"/>
                  </a:cubicBezTo>
                  <a:cubicBezTo>
                    <a:pt x="7609818" y="1421496"/>
                    <a:pt x="5906302" y="0"/>
                    <a:pt x="3804909" y="0"/>
                  </a:cubicBezTo>
                  <a:close/>
                </a:path>
              </a:pathLst>
            </a:custGeom>
            <a:solidFill>
              <a:srgbClr val="007076"/>
            </a:solidFill>
          </p:spPr>
        </p:sp>
      </p:grpSp>
      <p:grpSp>
        <p:nvGrpSpPr>
          <p:cNvPr name="Group 4" id="4"/>
          <p:cNvGrpSpPr>
            <a:grpSpLocks noChangeAspect="true"/>
          </p:cNvGrpSpPr>
          <p:nvPr/>
        </p:nvGrpSpPr>
        <p:grpSpPr>
          <a:xfrm rot="0">
            <a:off x="822039" y="2570444"/>
            <a:ext cx="6402591" cy="6402566"/>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t="0" r="-24999" b="0"/>
              </a:stretch>
            </a:blipFill>
          </p:spPr>
        </p:sp>
      </p:grpSp>
      <p:grpSp>
        <p:nvGrpSpPr>
          <p:cNvPr name="Group 6" id="6"/>
          <p:cNvGrpSpPr/>
          <p:nvPr/>
        </p:nvGrpSpPr>
        <p:grpSpPr>
          <a:xfrm rot="0">
            <a:off x="2061176" y="427382"/>
            <a:ext cx="8139439" cy="1740158"/>
            <a:chOff x="0" y="0"/>
            <a:chExt cx="2143720" cy="458313"/>
          </a:xfrm>
        </p:grpSpPr>
        <p:sp>
          <p:nvSpPr>
            <p:cNvPr name="Freeform 7" id="7"/>
            <p:cNvSpPr/>
            <p:nvPr/>
          </p:nvSpPr>
          <p:spPr>
            <a:xfrm flipH="false" flipV="false" rot="0">
              <a:off x="0" y="0"/>
              <a:ext cx="2143721" cy="458313"/>
            </a:xfrm>
            <a:custGeom>
              <a:avLst/>
              <a:gdLst/>
              <a:ahLst/>
              <a:cxnLst/>
              <a:rect r="r" b="b" t="t" l="l"/>
              <a:pathLst>
                <a:path h="458313" w="2143721">
                  <a:moveTo>
                    <a:pt x="0" y="0"/>
                  </a:moveTo>
                  <a:lnTo>
                    <a:pt x="2143721" y="0"/>
                  </a:lnTo>
                  <a:lnTo>
                    <a:pt x="2143721" y="458313"/>
                  </a:lnTo>
                  <a:lnTo>
                    <a:pt x="0" y="458313"/>
                  </a:lnTo>
                  <a:close/>
                </a:path>
              </a:pathLst>
            </a:custGeom>
            <a:solidFill>
              <a:srgbClr val="00949D"/>
            </a:solidFill>
          </p:spPr>
        </p:sp>
        <p:sp>
          <p:nvSpPr>
            <p:cNvPr name="TextBox 8" id="8"/>
            <p:cNvSpPr txBox="true"/>
            <p:nvPr/>
          </p:nvSpPr>
          <p:spPr>
            <a:xfrm>
              <a:off x="0" y="-38100"/>
              <a:ext cx="2143720" cy="496413"/>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697229" y="870423"/>
            <a:ext cx="11647444" cy="1025525"/>
          </a:xfrm>
          <a:prstGeom prst="rect">
            <a:avLst/>
          </a:prstGeom>
        </p:spPr>
        <p:txBody>
          <a:bodyPr anchor="t" rtlCol="false" tIns="0" lIns="0" bIns="0" rIns="0">
            <a:spAutoFit/>
          </a:bodyPr>
          <a:lstStyle/>
          <a:p>
            <a:pPr algn="l">
              <a:lnSpc>
                <a:spcPts val="8049"/>
              </a:lnSpc>
            </a:pPr>
            <a:r>
              <a:rPr lang="en-US" sz="6999" spc="272">
                <a:solidFill>
                  <a:srgbClr val="FFFFFF"/>
                </a:solidFill>
                <a:latin typeface="Anton"/>
                <a:ea typeface="Anton"/>
                <a:cs typeface="Anton"/>
                <a:sym typeface="Anton"/>
              </a:rPr>
              <a:t>Nguyên nhân bệnh</a:t>
            </a:r>
          </a:p>
        </p:txBody>
      </p:sp>
      <p:grpSp>
        <p:nvGrpSpPr>
          <p:cNvPr name="Group 10" id="10"/>
          <p:cNvGrpSpPr/>
          <p:nvPr/>
        </p:nvGrpSpPr>
        <p:grpSpPr>
          <a:xfrm rot="0">
            <a:off x="440086" y="427382"/>
            <a:ext cx="1483284" cy="1740158"/>
            <a:chOff x="0" y="0"/>
            <a:chExt cx="390659" cy="458313"/>
          </a:xfrm>
        </p:grpSpPr>
        <p:sp>
          <p:nvSpPr>
            <p:cNvPr name="Freeform 11" id="11"/>
            <p:cNvSpPr/>
            <p:nvPr/>
          </p:nvSpPr>
          <p:spPr>
            <a:xfrm flipH="false" flipV="false" rot="0">
              <a:off x="0" y="0"/>
              <a:ext cx="390659" cy="458313"/>
            </a:xfrm>
            <a:custGeom>
              <a:avLst/>
              <a:gdLst/>
              <a:ahLst/>
              <a:cxnLst/>
              <a:rect r="r" b="b" t="t" l="l"/>
              <a:pathLst>
                <a:path h="458313" w="390659">
                  <a:moveTo>
                    <a:pt x="0" y="0"/>
                  </a:moveTo>
                  <a:lnTo>
                    <a:pt x="390659" y="0"/>
                  </a:lnTo>
                  <a:lnTo>
                    <a:pt x="390659" y="458313"/>
                  </a:lnTo>
                  <a:lnTo>
                    <a:pt x="0" y="458313"/>
                  </a:lnTo>
                  <a:close/>
                </a:path>
              </a:pathLst>
            </a:custGeom>
            <a:solidFill>
              <a:srgbClr val="00949D"/>
            </a:solidFill>
          </p:spPr>
        </p:sp>
        <p:sp>
          <p:nvSpPr>
            <p:cNvPr name="TextBox 12" id="12"/>
            <p:cNvSpPr txBox="true"/>
            <p:nvPr/>
          </p:nvSpPr>
          <p:spPr>
            <a:xfrm>
              <a:off x="0" y="-38100"/>
              <a:ext cx="390659" cy="496413"/>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58529" y="803748"/>
            <a:ext cx="1646398" cy="1025525"/>
          </a:xfrm>
          <a:prstGeom prst="rect">
            <a:avLst/>
          </a:prstGeom>
        </p:spPr>
        <p:txBody>
          <a:bodyPr anchor="t" rtlCol="false" tIns="0" lIns="0" bIns="0" rIns="0">
            <a:spAutoFit/>
          </a:bodyPr>
          <a:lstStyle/>
          <a:p>
            <a:pPr algn="ctr">
              <a:lnSpc>
                <a:spcPts val="8049"/>
              </a:lnSpc>
            </a:pPr>
            <a:r>
              <a:rPr lang="en-US" sz="6999" spc="272">
                <a:solidFill>
                  <a:srgbClr val="FFFFFF"/>
                </a:solidFill>
                <a:latin typeface="Anton"/>
                <a:ea typeface="Anton"/>
                <a:cs typeface="Anton"/>
                <a:sym typeface="Anton"/>
              </a:rPr>
              <a:t>05</a:t>
            </a:r>
          </a:p>
        </p:txBody>
      </p:sp>
      <p:sp>
        <p:nvSpPr>
          <p:cNvPr name="TextBox 14" id="14"/>
          <p:cNvSpPr txBox="true"/>
          <p:nvPr/>
        </p:nvSpPr>
        <p:spPr>
          <a:xfrm rot="0">
            <a:off x="7224630" y="2513294"/>
            <a:ext cx="11063370" cy="7120886"/>
          </a:xfrm>
          <a:prstGeom prst="rect">
            <a:avLst/>
          </a:prstGeom>
        </p:spPr>
        <p:txBody>
          <a:bodyPr anchor="t" rtlCol="false" tIns="0" lIns="0" bIns="0" rIns="0">
            <a:spAutoFit/>
          </a:bodyPr>
          <a:lstStyle/>
          <a:p>
            <a:pPr algn="l" marL="518196" indent="-259098" lvl="1">
              <a:lnSpc>
                <a:spcPts val="3360"/>
              </a:lnSpc>
              <a:spcBef>
                <a:spcPct val="0"/>
              </a:spcBef>
              <a:buFont typeface="Arial"/>
              <a:buChar char="•"/>
            </a:pPr>
            <a:r>
              <a:rPr lang="en-US" sz="2400" strike="noStrike" u="none">
                <a:solidFill>
                  <a:srgbClr val="FFFFFF"/>
                </a:solidFill>
                <a:latin typeface="Arial"/>
                <a:ea typeface="Arial"/>
                <a:cs typeface="Arial"/>
                <a:sym typeface="Arial"/>
              </a:rPr>
              <a:t>Đặc trưng: Do quá trình phá huỷ tế bào beta tuyến tụy, dẫn đến thiếu insulin trầm trọng → cần insulin để sống sót, nếu không dễ bị nhiễm toan ceton, hôn mê và tử vong.</a:t>
            </a:r>
          </a:p>
          <a:p>
            <a:pPr algn="l">
              <a:lnSpc>
                <a:spcPts val="3360"/>
              </a:lnSpc>
              <a:spcBef>
                <a:spcPct val="0"/>
              </a:spcBef>
            </a:pPr>
          </a:p>
          <a:p>
            <a:pPr algn="l" marL="518196" indent="-259098" lvl="1">
              <a:lnSpc>
                <a:spcPts val="3360"/>
              </a:lnSpc>
              <a:spcBef>
                <a:spcPct val="0"/>
              </a:spcBef>
              <a:buFont typeface="Arial"/>
              <a:buChar char="•"/>
            </a:pPr>
            <a:r>
              <a:rPr lang="en-US" sz="2400" strike="noStrike" u="none">
                <a:solidFill>
                  <a:srgbClr val="FFFFFF"/>
                </a:solidFill>
                <a:latin typeface="Arial"/>
                <a:ea typeface="Arial"/>
                <a:cs typeface="Arial"/>
                <a:sym typeface="Arial"/>
              </a:rPr>
              <a:t>Diễn tiến: Người bệnh có thể bình thường về chuyển hoá trước khi bệnh biểu hiện, nhưng sự phá huỷ tế bào beta đã xảy ra và có thể phát hiện.</a:t>
            </a:r>
          </a:p>
          <a:p>
            <a:pPr algn="l">
              <a:lnSpc>
                <a:spcPts val="3360"/>
              </a:lnSpc>
              <a:spcBef>
                <a:spcPct val="0"/>
              </a:spcBef>
            </a:pPr>
          </a:p>
          <a:p>
            <a:pPr algn="l" marL="518196" indent="-259098" lvl="1">
              <a:lnSpc>
                <a:spcPts val="3360"/>
              </a:lnSpc>
              <a:spcBef>
                <a:spcPct val="0"/>
              </a:spcBef>
              <a:buFont typeface="Arial"/>
              <a:buChar char="•"/>
            </a:pPr>
            <a:r>
              <a:rPr lang="en-US" sz="2400" strike="noStrike" u="none">
                <a:solidFill>
                  <a:srgbClr val="FFFFFF"/>
                </a:solidFill>
                <a:latin typeface="Arial"/>
                <a:ea typeface="Arial"/>
                <a:cs typeface="Arial"/>
                <a:sym typeface="Arial"/>
              </a:rPr>
              <a:t>Chẩn đoán: Thường dựa vào sự hiện diện của các tự kháng thể (anti-GAD, đảo tụy, insulin kháng thể), cho thấy cơ chế tự miễn gây phá hủy tế bào beta.</a:t>
            </a:r>
          </a:p>
          <a:p>
            <a:pPr algn="l">
              <a:lnSpc>
                <a:spcPts val="3360"/>
              </a:lnSpc>
              <a:spcBef>
                <a:spcPct val="0"/>
              </a:spcBef>
            </a:pPr>
          </a:p>
          <a:p>
            <a:pPr algn="l" marL="518196" indent="-259098" lvl="1">
              <a:lnSpc>
                <a:spcPts val="3360"/>
              </a:lnSpc>
              <a:spcBef>
                <a:spcPct val="0"/>
              </a:spcBef>
              <a:buFont typeface="Arial"/>
              <a:buChar char="•"/>
            </a:pPr>
            <a:r>
              <a:rPr lang="en-US" sz="2400" strike="noStrike" u="none">
                <a:solidFill>
                  <a:srgbClr val="FFFFFF"/>
                </a:solidFill>
                <a:latin typeface="Arial"/>
                <a:ea typeface="Arial"/>
                <a:cs typeface="Arial"/>
                <a:sym typeface="Arial"/>
              </a:rPr>
              <a:t>Trường hợp đặc biệt: Ở một số người (nhất là không phải người da trắng), không phát hiện bằng chứng rối loạn tự miễn → được gọi là Type 1 vô căn (idiopathic).</a:t>
            </a:r>
          </a:p>
          <a:p>
            <a:pPr algn="l">
              <a:lnSpc>
                <a:spcPts val="3360"/>
              </a:lnSpc>
              <a:spcBef>
                <a:spcPct val="0"/>
              </a:spcBef>
            </a:pPr>
          </a:p>
          <a:p>
            <a:pPr algn="l" marL="518196" indent="-259098" lvl="1">
              <a:lnSpc>
                <a:spcPts val="3360"/>
              </a:lnSpc>
              <a:spcBef>
                <a:spcPct val="0"/>
              </a:spcBef>
              <a:buFont typeface="Arial"/>
              <a:buChar char="•"/>
            </a:pPr>
            <a:r>
              <a:rPr lang="en-US" sz="2400" strike="noStrike" u="none">
                <a:solidFill>
                  <a:srgbClr val="FFFFFF"/>
                </a:solidFill>
                <a:latin typeface="Arial"/>
                <a:ea typeface="Arial"/>
                <a:cs typeface="Arial"/>
                <a:sym typeface="Arial"/>
              </a:rPr>
              <a:t>Phân loại căn nguyên: Có thể xác định khi xét nghiệm kháng thể phù hợp, nhưng không phải lúc nào cũng có điều kiện thực hiện. Nếu có xét nghiệm, việc phân loại bệnh nhân cần phản ánh điều này.</a:t>
            </a:r>
          </a:p>
        </p:txBody>
      </p:sp>
      <p:sp>
        <p:nvSpPr>
          <p:cNvPr name="TextBox 15" id="15"/>
          <p:cNvSpPr txBox="true"/>
          <p:nvPr/>
        </p:nvSpPr>
        <p:spPr>
          <a:xfrm rot="0">
            <a:off x="11443649" y="1719864"/>
            <a:ext cx="11647444" cy="447675"/>
          </a:xfrm>
          <a:prstGeom prst="rect">
            <a:avLst/>
          </a:prstGeom>
        </p:spPr>
        <p:txBody>
          <a:bodyPr anchor="t" rtlCol="false" tIns="0" lIns="0" bIns="0" rIns="0">
            <a:spAutoFit/>
          </a:bodyPr>
          <a:lstStyle/>
          <a:p>
            <a:pPr algn="l">
              <a:lnSpc>
                <a:spcPts val="3450"/>
              </a:lnSpc>
            </a:pPr>
            <a:r>
              <a:rPr lang="en-US" sz="3000" spc="117">
                <a:solidFill>
                  <a:srgbClr val="FFFFFF"/>
                </a:solidFill>
                <a:latin typeface="Anton"/>
                <a:ea typeface="Anton"/>
                <a:cs typeface="Anton"/>
                <a:sym typeface="Anton"/>
              </a:rPr>
              <a:t>Đái tháo đường tuýp 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38643" y="-1442485"/>
            <a:ext cx="18083316" cy="15089594"/>
            <a:chOff x="0" y="0"/>
            <a:chExt cx="7609818" cy="6350000"/>
          </a:xfrm>
        </p:grpSpPr>
        <p:sp>
          <p:nvSpPr>
            <p:cNvPr name="Freeform 3" id="3"/>
            <p:cNvSpPr/>
            <p:nvPr/>
          </p:nvSpPr>
          <p:spPr>
            <a:xfrm flipH="false" flipV="false" rot="0">
              <a:off x="0" y="0"/>
              <a:ext cx="7609818" cy="6350000"/>
            </a:xfrm>
            <a:custGeom>
              <a:avLst/>
              <a:gdLst/>
              <a:ahLst/>
              <a:cxnLst/>
              <a:rect r="r" b="b" t="t" l="l"/>
              <a:pathLst>
                <a:path h="6350000" w="7609818">
                  <a:moveTo>
                    <a:pt x="3804909" y="0"/>
                  </a:moveTo>
                  <a:cubicBezTo>
                    <a:pt x="1703516" y="0"/>
                    <a:pt x="0" y="1421496"/>
                    <a:pt x="0" y="3175000"/>
                  </a:cubicBezTo>
                  <a:cubicBezTo>
                    <a:pt x="0" y="4928504"/>
                    <a:pt x="1703516" y="6350000"/>
                    <a:pt x="3804909" y="6350000"/>
                  </a:cubicBezTo>
                  <a:cubicBezTo>
                    <a:pt x="5906302" y="6350000"/>
                    <a:pt x="7609818" y="4928504"/>
                    <a:pt x="7609818" y="3175000"/>
                  </a:cubicBezTo>
                  <a:cubicBezTo>
                    <a:pt x="7609818" y="1421496"/>
                    <a:pt x="5906302" y="0"/>
                    <a:pt x="3804909" y="0"/>
                  </a:cubicBezTo>
                  <a:close/>
                </a:path>
              </a:pathLst>
            </a:custGeom>
            <a:solidFill>
              <a:srgbClr val="007076"/>
            </a:solidFill>
          </p:spPr>
        </p:sp>
      </p:grpSp>
      <p:grpSp>
        <p:nvGrpSpPr>
          <p:cNvPr name="Group 4" id="4"/>
          <p:cNvGrpSpPr>
            <a:grpSpLocks noChangeAspect="true"/>
          </p:cNvGrpSpPr>
          <p:nvPr/>
        </p:nvGrpSpPr>
        <p:grpSpPr>
          <a:xfrm rot="0">
            <a:off x="11504994" y="2570444"/>
            <a:ext cx="6402591" cy="6402566"/>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9905" t="0" r="0" b="0"/>
              </a:stretch>
            </a:blipFill>
          </p:spPr>
        </p:sp>
      </p:grpSp>
      <p:grpSp>
        <p:nvGrpSpPr>
          <p:cNvPr name="Group 6" id="6"/>
          <p:cNvGrpSpPr/>
          <p:nvPr/>
        </p:nvGrpSpPr>
        <p:grpSpPr>
          <a:xfrm rot="0">
            <a:off x="9768147" y="198782"/>
            <a:ext cx="8139439" cy="1740158"/>
            <a:chOff x="0" y="0"/>
            <a:chExt cx="2143720" cy="458313"/>
          </a:xfrm>
        </p:grpSpPr>
        <p:sp>
          <p:nvSpPr>
            <p:cNvPr name="Freeform 7" id="7"/>
            <p:cNvSpPr/>
            <p:nvPr/>
          </p:nvSpPr>
          <p:spPr>
            <a:xfrm flipH="false" flipV="false" rot="0">
              <a:off x="0" y="0"/>
              <a:ext cx="2143721" cy="458313"/>
            </a:xfrm>
            <a:custGeom>
              <a:avLst/>
              <a:gdLst/>
              <a:ahLst/>
              <a:cxnLst/>
              <a:rect r="r" b="b" t="t" l="l"/>
              <a:pathLst>
                <a:path h="458313" w="2143721">
                  <a:moveTo>
                    <a:pt x="0" y="0"/>
                  </a:moveTo>
                  <a:lnTo>
                    <a:pt x="2143721" y="0"/>
                  </a:lnTo>
                  <a:lnTo>
                    <a:pt x="2143721" y="458313"/>
                  </a:lnTo>
                  <a:lnTo>
                    <a:pt x="0" y="458313"/>
                  </a:lnTo>
                  <a:close/>
                </a:path>
              </a:pathLst>
            </a:custGeom>
            <a:solidFill>
              <a:srgbClr val="00949D"/>
            </a:solidFill>
          </p:spPr>
        </p:sp>
        <p:sp>
          <p:nvSpPr>
            <p:cNvPr name="TextBox 8" id="8"/>
            <p:cNvSpPr txBox="true"/>
            <p:nvPr/>
          </p:nvSpPr>
          <p:spPr>
            <a:xfrm>
              <a:off x="0" y="-38100"/>
              <a:ext cx="2143720" cy="496413"/>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404199" y="641823"/>
            <a:ext cx="11647444" cy="1025525"/>
          </a:xfrm>
          <a:prstGeom prst="rect">
            <a:avLst/>
          </a:prstGeom>
        </p:spPr>
        <p:txBody>
          <a:bodyPr anchor="t" rtlCol="false" tIns="0" lIns="0" bIns="0" rIns="0">
            <a:spAutoFit/>
          </a:bodyPr>
          <a:lstStyle/>
          <a:p>
            <a:pPr algn="l">
              <a:lnSpc>
                <a:spcPts val="8049"/>
              </a:lnSpc>
            </a:pPr>
            <a:r>
              <a:rPr lang="en-US" sz="6999" spc="272">
                <a:solidFill>
                  <a:srgbClr val="FFFFFF"/>
                </a:solidFill>
                <a:latin typeface="Anton"/>
                <a:ea typeface="Anton"/>
                <a:cs typeface="Anton"/>
                <a:sym typeface="Anton"/>
              </a:rPr>
              <a:t>Nguyên nhân bệnh</a:t>
            </a:r>
          </a:p>
        </p:txBody>
      </p:sp>
      <p:grpSp>
        <p:nvGrpSpPr>
          <p:cNvPr name="Group 10" id="10"/>
          <p:cNvGrpSpPr/>
          <p:nvPr/>
        </p:nvGrpSpPr>
        <p:grpSpPr>
          <a:xfrm rot="0">
            <a:off x="8147056" y="198782"/>
            <a:ext cx="1483284" cy="1740158"/>
            <a:chOff x="0" y="0"/>
            <a:chExt cx="390659" cy="458313"/>
          </a:xfrm>
        </p:grpSpPr>
        <p:sp>
          <p:nvSpPr>
            <p:cNvPr name="Freeform 11" id="11"/>
            <p:cNvSpPr/>
            <p:nvPr/>
          </p:nvSpPr>
          <p:spPr>
            <a:xfrm flipH="false" flipV="false" rot="0">
              <a:off x="0" y="0"/>
              <a:ext cx="390659" cy="458313"/>
            </a:xfrm>
            <a:custGeom>
              <a:avLst/>
              <a:gdLst/>
              <a:ahLst/>
              <a:cxnLst/>
              <a:rect r="r" b="b" t="t" l="l"/>
              <a:pathLst>
                <a:path h="458313" w="390659">
                  <a:moveTo>
                    <a:pt x="0" y="0"/>
                  </a:moveTo>
                  <a:lnTo>
                    <a:pt x="390659" y="0"/>
                  </a:lnTo>
                  <a:lnTo>
                    <a:pt x="390659" y="458313"/>
                  </a:lnTo>
                  <a:lnTo>
                    <a:pt x="0" y="458313"/>
                  </a:lnTo>
                  <a:close/>
                </a:path>
              </a:pathLst>
            </a:custGeom>
            <a:solidFill>
              <a:srgbClr val="00949D"/>
            </a:solidFill>
          </p:spPr>
        </p:sp>
        <p:sp>
          <p:nvSpPr>
            <p:cNvPr name="TextBox 12" id="12"/>
            <p:cNvSpPr txBox="true"/>
            <p:nvPr/>
          </p:nvSpPr>
          <p:spPr>
            <a:xfrm>
              <a:off x="0" y="-38100"/>
              <a:ext cx="390659" cy="496413"/>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8065499" y="575148"/>
            <a:ext cx="1646398" cy="1025525"/>
          </a:xfrm>
          <a:prstGeom prst="rect">
            <a:avLst/>
          </a:prstGeom>
        </p:spPr>
        <p:txBody>
          <a:bodyPr anchor="t" rtlCol="false" tIns="0" lIns="0" bIns="0" rIns="0">
            <a:spAutoFit/>
          </a:bodyPr>
          <a:lstStyle/>
          <a:p>
            <a:pPr algn="ctr">
              <a:lnSpc>
                <a:spcPts val="8049"/>
              </a:lnSpc>
            </a:pPr>
            <a:r>
              <a:rPr lang="en-US" sz="6999" spc="272">
                <a:solidFill>
                  <a:srgbClr val="FFFFFF"/>
                </a:solidFill>
                <a:latin typeface="Anton"/>
                <a:ea typeface="Anton"/>
                <a:cs typeface="Anton"/>
                <a:sym typeface="Anton"/>
              </a:rPr>
              <a:t>05</a:t>
            </a:r>
          </a:p>
        </p:txBody>
      </p:sp>
      <p:sp>
        <p:nvSpPr>
          <p:cNvPr name="TextBox 14" id="14"/>
          <p:cNvSpPr txBox="true"/>
          <p:nvPr/>
        </p:nvSpPr>
        <p:spPr>
          <a:xfrm rot="0">
            <a:off x="1324062" y="1899821"/>
            <a:ext cx="11647444" cy="447675"/>
          </a:xfrm>
          <a:prstGeom prst="rect">
            <a:avLst/>
          </a:prstGeom>
        </p:spPr>
        <p:txBody>
          <a:bodyPr anchor="t" rtlCol="false" tIns="0" lIns="0" bIns="0" rIns="0">
            <a:spAutoFit/>
          </a:bodyPr>
          <a:lstStyle/>
          <a:p>
            <a:pPr algn="l">
              <a:lnSpc>
                <a:spcPts val="3450"/>
              </a:lnSpc>
            </a:pPr>
            <a:r>
              <a:rPr lang="en-US" sz="3000" spc="117">
                <a:solidFill>
                  <a:srgbClr val="FFFFFF"/>
                </a:solidFill>
                <a:latin typeface="Anton"/>
                <a:ea typeface="Anton"/>
                <a:cs typeface="Anton"/>
                <a:sym typeface="Anton"/>
              </a:rPr>
              <a:t>Đái tháo đường tuýp 2</a:t>
            </a:r>
          </a:p>
        </p:txBody>
      </p:sp>
      <p:sp>
        <p:nvSpPr>
          <p:cNvPr name="TextBox 15" id="15"/>
          <p:cNvSpPr txBox="true"/>
          <p:nvPr/>
        </p:nvSpPr>
        <p:spPr>
          <a:xfrm rot="0">
            <a:off x="754416" y="3172970"/>
            <a:ext cx="8134282" cy="4187186"/>
          </a:xfrm>
          <a:prstGeom prst="rect">
            <a:avLst/>
          </a:prstGeom>
        </p:spPr>
        <p:txBody>
          <a:bodyPr anchor="t" rtlCol="false" tIns="0" lIns="0" bIns="0" rIns="0">
            <a:spAutoFit/>
          </a:bodyPr>
          <a:lstStyle/>
          <a:p>
            <a:pPr algn="l" marL="518196" indent="-259098" lvl="1">
              <a:lnSpc>
                <a:spcPts val="3360"/>
              </a:lnSpc>
              <a:spcBef>
                <a:spcPct val="0"/>
              </a:spcBef>
              <a:buFont typeface="Arial"/>
              <a:buChar char="•"/>
            </a:pPr>
            <a:r>
              <a:rPr lang="en-US" sz="2400" strike="noStrike" u="none">
                <a:solidFill>
                  <a:srgbClr val="FFFFFF"/>
                </a:solidFill>
                <a:latin typeface="Arial"/>
                <a:ea typeface="Arial"/>
                <a:cs typeface="Arial"/>
                <a:sym typeface="Arial"/>
              </a:rPr>
              <a:t>Là dạng phổ biến nhất.</a:t>
            </a:r>
          </a:p>
          <a:p>
            <a:pPr algn="l">
              <a:lnSpc>
                <a:spcPts val="3360"/>
              </a:lnSpc>
              <a:spcBef>
                <a:spcPct val="0"/>
              </a:spcBef>
            </a:pPr>
          </a:p>
          <a:p>
            <a:pPr algn="l" marL="518196" indent="-259098" lvl="1">
              <a:lnSpc>
                <a:spcPts val="3360"/>
              </a:lnSpc>
              <a:spcBef>
                <a:spcPct val="0"/>
              </a:spcBef>
              <a:buFont typeface="Arial"/>
              <a:buChar char="•"/>
            </a:pPr>
            <a:r>
              <a:rPr lang="en-US" sz="2400" strike="noStrike" u="none">
                <a:solidFill>
                  <a:srgbClr val="FFFFFF"/>
                </a:solidFill>
                <a:latin typeface="Arial"/>
                <a:ea typeface="Arial"/>
                <a:cs typeface="Arial"/>
                <a:sym typeface="Arial"/>
              </a:rPr>
              <a:t>Đặc trưng bởi rối loạn tác động của insulin và bài tiết insulin (có thể một hoặc cả hai).</a:t>
            </a:r>
          </a:p>
          <a:p>
            <a:pPr algn="l">
              <a:lnSpc>
                <a:spcPts val="3360"/>
              </a:lnSpc>
              <a:spcBef>
                <a:spcPct val="0"/>
              </a:spcBef>
            </a:pPr>
          </a:p>
          <a:p>
            <a:pPr algn="l" marL="518196" indent="-259098" lvl="1">
              <a:lnSpc>
                <a:spcPts val="3360"/>
              </a:lnSpc>
              <a:spcBef>
                <a:spcPct val="0"/>
              </a:spcBef>
              <a:buFont typeface="Arial"/>
              <a:buChar char="•"/>
            </a:pPr>
            <a:r>
              <a:rPr lang="en-US" sz="2400" strike="noStrike" u="none">
                <a:solidFill>
                  <a:srgbClr val="FFFFFF"/>
                </a:solidFill>
                <a:latin typeface="Arial"/>
                <a:ea typeface="Arial"/>
                <a:cs typeface="Arial"/>
                <a:sym typeface="Arial"/>
              </a:rPr>
              <a:t>Thường cả hai rối loạn này cùng tồn tại khi bệnh biểu hiện lâm sàng.</a:t>
            </a:r>
          </a:p>
          <a:p>
            <a:pPr algn="l">
              <a:lnSpc>
                <a:spcPts val="3360"/>
              </a:lnSpc>
              <a:spcBef>
                <a:spcPct val="0"/>
              </a:spcBef>
            </a:pPr>
          </a:p>
          <a:p>
            <a:pPr algn="l" marL="518196" indent="-259098" lvl="1">
              <a:lnSpc>
                <a:spcPts val="3360"/>
              </a:lnSpc>
              <a:spcBef>
                <a:spcPct val="0"/>
              </a:spcBef>
              <a:buFont typeface="Arial"/>
              <a:buChar char="•"/>
            </a:pPr>
            <a:r>
              <a:rPr lang="en-US" sz="2400" strike="noStrike" u="none">
                <a:solidFill>
                  <a:srgbClr val="FFFFFF"/>
                </a:solidFill>
                <a:latin typeface="Arial"/>
                <a:ea typeface="Arial"/>
                <a:cs typeface="Arial"/>
                <a:sym typeface="Arial"/>
              </a:rPr>
              <a:t>Nguyên nhân cụ thể gây ra những bất thường này hiện chưa được biết rõ.</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38643" y="-1442485"/>
            <a:ext cx="12420369" cy="15089594"/>
            <a:chOff x="0" y="0"/>
            <a:chExt cx="5226737" cy="6350000"/>
          </a:xfrm>
        </p:grpSpPr>
        <p:sp>
          <p:nvSpPr>
            <p:cNvPr name="Freeform 3" id="3"/>
            <p:cNvSpPr/>
            <p:nvPr/>
          </p:nvSpPr>
          <p:spPr>
            <a:xfrm flipH="false" flipV="false" rot="0">
              <a:off x="0" y="0"/>
              <a:ext cx="5226737" cy="6350000"/>
            </a:xfrm>
            <a:custGeom>
              <a:avLst/>
              <a:gdLst/>
              <a:ahLst/>
              <a:cxnLst/>
              <a:rect r="r" b="b" t="t" l="l"/>
              <a:pathLst>
                <a:path h="6350000" w="5226737">
                  <a:moveTo>
                    <a:pt x="2613369" y="0"/>
                  </a:moveTo>
                  <a:cubicBezTo>
                    <a:pt x="1170045" y="0"/>
                    <a:pt x="0" y="1421496"/>
                    <a:pt x="0" y="3175000"/>
                  </a:cubicBezTo>
                  <a:cubicBezTo>
                    <a:pt x="0" y="4928504"/>
                    <a:pt x="1170045" y="6350000"/>
                    <a:pt x="2613369" y="6350000"/>
                  </a:cubicBezTo>
                  <a:cubicBezTo>
                    <a:pt x="4056692" y="6350000"/>
                    <a:pt x="5226737" y="4928504"/>
                    <a:pt x="5226737" y="3175000"/>
                  </a:cubicBezTo>
                  <a:cubicBezTo>
                    <a:pt x="5226737" y="1421496"/>
                    <a:pt x="4056692" y="0"/>
                    <a:pt x="2613369" y="0"/>
                  </a:cubicBezTo>
                  <a:close/>
                </a:path>
              </a:pathLst>
            </a:custGeom>
            <a:solidFill>
              <a:srgbClr val="007076"/>
            </a:solidFill>
          </p:spPr>
        </p:sp>
      </p:grpSp>
      <p:grpSp>
        <p:nvGrpSpPr>
          <p:cNvPr name="Group 4" id="4"/>
          <p:cNvGrpSpPr/>
          <p:nvPr/>
        </p:nvGrpSpPr>
        <p:grpSpPr>
          <a:xfrm rot="0">
            <a:off x="9768147" y="198782"/>
            <a:ext cx="8139439" cy="1740158"/>
            <a:chOff x="0" y="0"/>
            <a:chExt cx="2143720" cy="458313"/>
          </a:xfrm>
        </p:grpSpPr>
        <p:sp>
          <p:nvSpPr>
            <p:cNvPr name="Freeform 5" id="5"/>
            <p:cNvSpPr/>
            <p:nvPr/>
          </p:nvSpPr>
          <p:spPr>
            <a:xfrm flipH="false" flipV="false" rot="0">
              <a:off x="0" y="0"/>
              <a:ext cx="2143721" cy="458313"/>
            </a:xfrm>
            <a:custGeom>
              <a:avLst/>
              <a:gdLst/>
              <a:ahLst/>
              <a:cxnLst/>
              <a:rect r="r" b="b" t="t" l="l"/>
              <a:pathLst>
                <a:path h="458313" w="2143721">
                  <a:moveTo>
                    <a:pt x="0" y="0"/>
                  </a:moveTo>
                  <a:lnTo>
                    <a:pt x="2143721" y="0"/>
                  </a:lnTo>
                  <a:lnTo>
                    <a:pt x="2143721" y="458313"/>
                  </a:lnTo>
                  <a:lnTo>
                    <a:pt x="0" y="458313"/>
                  </a:lnTo>
                  <a:close/>
                </a:path>
              </a:pathLst>
            </a:custGeom>
            <a:solidFill>
              <a:srgbClr val="00949D"/>
            </a:solidFill>
          </p:spPr>
        </p:sp>
        <p:sp>
          <p:nvSpPr>
            <p:cNvPr name="TextBox 6" id="6"/>
            <p:cNvSpPr txBox="true"/>
            <p:nvPr/>
          </p:nvSpPr>
          <p:spPr>
            <a:xfrm>
              <a:off x="0" y="-38100"/>
              <a:ext cx="2143720" cy="496413"/>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8147056" y="198782"/>
            <a:ext cx="1483284" cy="1740158"/>
            <a:chOff x="0" y="0"/>
            <a:chExt cx="390659" cy="458313"/>
          </a:xfrm>
        </p:grpSpPr>
        <p:sp>
          <p:nvSpPr>
            <p:cNvPr name="Freeform 8" id="8"/>
            <p:cNvSpPr/>
            <p:nvPr/>
          </p:nvSpPr>
          <p:spPr>
            <a:xfrm flipH="false" flipV="false" rot="0">
              <a:off x="0" y="0"/>
              <a:ext cx="390659" cy="458313"/>
            </a:xfrm>
            <a:custGeom>
              <a:avLst/>
              <a:gdLst/>
              <a:ahLst/>
              <a:cxnLst/>
              <a:rect r="r" b="b" t="t" l="l"/>
              <a:pathLst>
                <a:path h="458313" w="390659">
                  <a:moveTo>
                    <a:pt x="0" y="0"/>
                  </a:moveTo>
                  <a:lnTo>
                    <a:pt x="390659" y="0"/>
                  </a:lnTo>
                  <a:lnTo>
                    <a:pt x="390659" y="458313"/>
                  </a:lnTo>
                  <a:lnTo>
                    <a:pt x="0" y="458313"/>
                  </a:lnTo>
                  <a:close/>
                </a:path>
              </a:pathLst>
            </a:custGeom>
            <a:solidFill>
              <a:srgbClr val="00949D"/>
            </a:solidFill>
          </p:spPr>
        </p:sp>
        <p:sp>
          <p:nvSpPr>
            <p:cNvPr name="TextBox 9" id="9"/>
            <p:cNvSpPr txBox="true"/>
            <p:nvPr/>
          </p:nvSpPr>
          <p:spPr>
            <a:xfrm>
              <a:off x="0" y="-38100"/>
              <a:ext cx="390659" cy="496413"/>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9630340" y="2865770"/>
            <a:ext cx="8139439" cy="5416426"/>
          </a:xfrm>
          <a:custGeom>
            <a:avLst/>
            <a:gdLst/>
            <a:ahLst/>
            <a:cxnLst/>
            <a:rect r="r" b="b" t="t" l="l"/>
            <a:pathLst>
              <a:path h="5416426" w="8139439">
                <a:moveTo>
                  <a:pt x="0" y="0"/>
                </a:moveTo>
                <a:lnTo>
                  <a:pt x="8139439" y="0"/>
                </a:lnTo>
                <a:lnTo>
                  <a:pt x="8139439" y="5416426"/>
                </a:lnTo>
                <a:lnTo>
                  <a:pt x="0" y="5416426"/>
                </a:lnTo>
                <a:lnTo>
                  <a:pt x="0" y="0"/>
                </a:lnTo>
                <a:close/>
              </a:path>
            </a:pathLst>
          </a:custGeom>
          <a:blipFill>
            <a:blip r:embed="rId2"/>
            <a:stretch>
              <a:fillRect l="0" t="0" r="0" b="0"/>
            </a:stretch>
          </a:blipFill>
        </p:spPr>
      </p:sp>
      <p:sp>
        <p:nvSpPr>
          <p:cNvPr name="TextBox 11" id="11"/>
          <p:cNvSpPr txBox="true"/>
          <p:nvPr/>
        </p:nvSpPr>
        <p:spPr>
          <a:xfrm rot="0">
            <a:off x="10404199" y="641823"/>
            <a:ext cx="11647444" cy="1025525"/>
          </a:xfrm>
          <a:prstGeom prst="rect">
            <a:avLst/>
          </a:prstGeom>
        </p:spPr>
        <p:txBody>
          <a:bodyPr anchor="t" rtlCol="false" tIns="0" lIns="0" bIns="0" rIns="0">
            <a:spAutoFit/>
          </a:bodyPr>
          <a:lstStyle/>
          <a:p>
            <a:pPr algn="l">
              <a:lnSpc>
                <a:spcPts val="8049"/>
              </a:lnSpc>
            </a:pPr>
            <a:r>
              <a:rPr lang="en-US" sz="6999" spc="272">
                <a:solidFill>
                  <a:srgbClr val="FFFFFF"/>
                </a:solidFill>
                <a:latin typeface="Anton"/>
                <a:ea typeface="Anton"/>
                <a:cs typeface="Anton"/>
                <a:sym typeface="Anton"/>
              </a:rPr>
              <a:t>Nguyên nhân bệnh</a:t>
            </a:r>
          </a:p>
        </p:txBody>
      </p:sp>
      <p:sp>
        <p:nvSpPr>
          <p:cNvPr name="TextBox 12" id="12"/>
          <p:cNvSpPr txBox="true"/>
          <p:nvPr/>
        </p:nvSpPr>
        <p:spPr>
          <a:xfrm rot="0">
            <a:off x="8065499" y="575148"/>
            <a:ext cx="1646398" cy="1025525"/>
          </a:xfrm>
          <a:prstGeom prst="rect">
            <a:avLst/>
          </a:prstGeom>
        </p:spPr>
        <p:txBody>
          <a:bodyPr anchor="t" rtlCol="false" tIns="0" lIns="0" bIns="0" rIns="0">
            <a:spAutoFit/>
          </a:bodyPr>
          <a:lstStyle/>
          <a:p>
            <a:pPr algn="ctr">
              <a:lnSpc>
                <a:spcPts val="8049"/>
              </a:lnSpc>
            </a:pPr>
            <a:r>
              <a:rPr lang="en-US" sz="6999" spc="272">
                <a:solidFill>
                  <a:srgbClr val="FFFFFF"/>
                </a:solidFill>
                <a:latin typeface="Anton"/>
                <a:ea typeface="Anton"/>
                <a:cs typeface="Anton"/>
                <a:sym typeface="Anton"/>
              </a:rPr>
              <a:t>05</a:t>
            </a:r>
          </a:p>
        </p:txBody>
      </p:sp>
      <p:sp>
        <p:nvSpPr>
          <p:cNvPr name="TextBox 13" id="13"/>
          <p:cNvSpPr txBox="true"/>
          <p:nvPr/>
        </p:nvSpPr>
        <p:spPr>
          <a:xfrm rot="0">
            <a:off x="831301" y="2418095"/>
            <a:ext cx="11647444" cy="447675"/>
          </a:xfrm>
          <a:prstGeom prst="rect">
            <a:avLst/>
          </a:prstGeom>
        </p:spPr>
        <p:txBody>
          <a:bodyPr anchor="t" rtlCol="false" tIns="0" lIns="0" bIns="0" rIns="0">
            <a:spAutoFit/>
          </a:bodyPr>
          <a:lstStyle/>
          <a:p>
            <a:pPr algn="l">
              <a:lnSpc>
                <a:spcPts val="3450"/>
              </a:lnSpc>
            </a:pPr>
            <a:r>
              <a:rPr lang="en-US" sz="3000" spc="117">
                <a:solidFill>
                  <a:srgbClr val="FFFFFF"/>
                </a:solidFill>
                <a:latin typeface="Anton"/>
                <a:ea typeface="Anton"/>
                <a:cs typeface="Anton"/>
                <a:sym typeface="Anton"/>
              </a:rPr>
              <a:t>Các thể đặc hiệu khác</a:t>
            </a:r>
          </a:p>
        </p:txBody>
      </p:sp>
      <p:sp>
        <p:nvSpPr>
          <p:cNvPr name="TextBox 14" id="14"/>
          <p:cNvSpPr txBox="true"/>
          <p:nvPr/>
        </p:nvSpPr>
        <p:spPr>
          <a:xfrm rot="0">
            <a:off x="318805" y="3691244"/>
            <a:ext cx="8134282" cy="3348986"/>
          </a:xfrm>
          <a:prstGeom prst="rect">
            <a:avLst/>
          </a:prstGeom>
        </p:spPr>
        <p:txBody>
          <a:bodyPr anchor="t" rtlCol="false" tIns="0" lIns="0" bIns="0" rIns="0">
            <a:spAutoFit/>
          </a:bodyPr>
          <a:lstStyle/>
          <a:p>
            <a:pPr algn="l" marL="518196" indent="-259098" lvl="1">
              <a:lnSpc>
                <a:spcPts val="3360"/>
              </a:lnSpc>
              <a:spcBef>
                <a:spcPct val="0"/>
              </a:spcBef>
              <a:buFont typeface="Arial"/>
              <a:buChar char="•"/>
            </a:pPr>
            <a:r>
              <a:rPr lang="en-US" sz="2400">
                <a:solidFill>
                  <a:srgbClr val="FFFFFF"/>
                </a:solidFill>
                <a:latin typeface="Arial"/>
                <a:ea typeface="Arial"/>
                <a:cs typeface="Arial"/>
                <a:sym typeface="Arial"/>
              </a:rPr>
              <a:t>Ít</a:t>
            </a:r>
            <a:r>
              <a:rPr lang="en-US" sz="2400" strike="noStrike" u="none">
                <a:solidFill>
                  <a:srgbClr val="FFFFFF"/>
                </a:solidFill>
                <a:latin typeface="Arial"/>
                <a:ea typeface="Arial"/>
                <a:cs typeface="Arial"/>
                <a:sym typeface="Arial"/>
              </a:rPr>
              <a:t> g</a:t>
            </a:r>
            <a:r>
              <a:rPr lang="en-US" sz="2400" strike="noStrike" u="none">
                <a:solidFill>
                  <a:srgbClr val="FFFFFF"/>
                </a:solidFill>
                <a:latin typeface="Arial"/>
                <a:ea typeface="Arial"/>
                <a:cs typeface="Arial"/>
                <a:sym typeface="Arial"/>
              </a:rPr>
              <a:t>ặ</a:t>
            </a:r>
            <a:r>
              <a:rPr lang="en-US" sz="2400" strike="noStrike" u="none">
                <a:solidFill>
                  <a:srgbClr val="FFFFFF"/>
                </a:solidFill>
                <a:latin typeface="Arial"/>
                <a:ea typeface="Arial"/>
                <a:cs typeface="Arial"/>
                <a:sym typeface="Arial"/>
              </a:rPr>
              <a:t>p</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h</a:t>
            </a:r>
            <a:r>
              <a:rPr lang="en-US" sz="2400" strike="noStrike" u="none">
                <a:solidFill>
                  <a:srgbClr val="FFFFFF"/>
                </a:solidFill>
                <a:latin typeface="Arial"/>
                <a:ea typeface="Arial"/>
                <a:cs typeface="Arial"/>
                <a:sym typeface="Arial"/>
              </a:rPr>
              <a:t>ơn, do các</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kh</a:t>
            </a:r>
            <a:r>
              <a:rPr lang="en-US" sz="2400" strike="noStrike" u="none">
                <a:solidFill>
                  <a:srgbClr val="FFFFFF"/>
                </a:solidFill>
                <a:latin typeface="Arial"/>
                <a:ea typeface="Arial"/>
                <a:cs typeface="Arial"/>
                <a:sym typeface="Arial"/>
              </a:rPr>
              <a:t>iế</a:t>
            </a:r>
            <a:r>
              <a:rPr lang="en-US" sz="2400" strike="noStrike" u="none">
                <a:solidFill>
                  <a:srgbClr val="FFFFFF"/>
                </a:solidFill>
                <a:latin typeface="Arial"/>
                <a:ea typeface="Arial"/>
                <a:cs typeface="Arial"/>
                <a:sym typeface="Arial"/>
              </a:rPr>
              <a:t>m</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k</a:t>
            </a:r>
            <a:r>
              <a:rPr lang="en-US" sz="2400" strike="noStrike" u="none">
                <a:solidFill>
                  <a:srgbClr val="FFFFFF"/>
                </a:solidFill>
                <a:latin typeface="Arial"/>
                <a:ea typeface="Arial"/>
                <a:cs typeface="Arial"/>
                <a:sym typeface="Arial"/>
              </a:rPr>
              <a:t>h</a:t>
            </a:r>
            <a:r>
              <a:rPr lang="en-US" sz="2400" strike="noStrike" u="none">
                <a:solidFill>
                  <a:srgbClr val="FFFFFF"/>
                </a:solidFill>
                <a:latin typeface="Arial"/>
                <a:ea typeface="Arial"/>
                <a:cs typeface="Arial"/>
                <a:sym typeface="Arial"/>
              </a:rPr>
              <a:t>uyế</a:t>
            </a:r>
            <a:r>
              <a:rPr lang="en-US" sz="2400" strike="noStrike" u="none">
                <a:solidFill>
                  <a:srgbClr val="FFFFFF"/>
                </a:solidFill>
                <a:latin typeface="Arial"/>
                <a:ea typeface="Arial"/>
                <a:cs typeface="Arial"/>
                <a:sym typeface="Arial"/>
              </a:rPr>
              <a:t>t</a:t>
            </a:r>
            <a:r>
              <a:rPr lang="en-US" sz="2400" strike="noStrike" u="none">
                <a:solidFill>
                  <a:srgbClr val="FFFFFF"/>
                </a:solidFill>
                <a:latin typeface="Arial"/>
                <a:ea typeface="Arial"/>
                <a:cs typeface="Arial"/>
                <a:sym typeface="Arial"/>
              </a:rPr>
              <a:t> ho</a:t>
            </a:r>
            <a:r>
              <a:rPr lang="en-US" sz="2400" strike="noStrike" u="none">
                <a:solidFill>
                  <a:srgbClr val="FFFFFF"/>
                </a:solidFill>
                <a:latin typeface="Arial"/>
                <a:ea typeface="Arial"/>
                <a:cs typeface="Arial"/>
                <a:sym typeface="Arial"/>
              </a:rPr>
              <a:t>ặc t</a:t>
            </a:r>
            <a:r>
              <a:rPr lang="en-US" sz="2400" strike="noStrike" u="none">
                <a:solidFill>
                  <a:srgbClr val="FFFFFF"/>
                </a:solidFill>
                <a:latin typeface="Arial"/>
                <a:ea typeface="Arial"/>
                <a:cs typeface="Arial"/>
                <a:sym typeface="Arial"/>
              </a:rPr>
              <a:t>iến t</a:t>
            </a:r>
            <a:r>
              <a:rPr lang="en-US" sz="2400" strike="noStrike" u="none">
                <a:solidFill>
                  <a:srgbClr val="FFFFFF"/>
                </a:solidFill>
                <a:latin typeface="Arial"/>
                <a:ea typeface="Arial"/>
                <a:cs typeface="Arial"/>
                <a:sym typeface="Arial"/>
              </a:rPr>
              <a:t>r</a:t>
            </a:r>
            <a:r>
              <a:rPr lang="en-US" sz="2400" strike="noStrike" u="none">
                <a:solidFill>
                  <a:srgbClr val="FFFFFF"/>
                </a:solidFill>
                <a:latin typeface="Arial"/>
                <a:ea typeface="Arial"/>
                <a:cs typeface="Arial"/>
                <a:sym typeface="Arial"/>
              </a:rPr>
              <a:t>ì</a:t>
            </a:r>
            <a:r>
              <a:rPr lang="en-US" sz="2400" strike="noStrike" u="none">
                <a:solidFill>
                  <a:srgbClr val="FFFFFF"/>
                </a:solidFill>
                <a:latin typeface="Arial"/>
                <a:ea typeface="Arial"/>
                <a:cs typeface="Arial"/>
                <a:sym typeface="Arial"/>
              </a:rPr>
              <a:t>n</a:t>
            </a:r>
            <a:r>
              <a:rPr lang="en-US" sz="2400" strike="noStrike" u="none">
                <a:solidFill>
                  <a:srgbClr val="FFFFFF"/>
                </a:solidFill>
                <a:latin typeface="Arial"/>
                <a:ea typeface="Arial"/>
                <a:cs typeface="Arial"/>
                <a:sym typeface="Arial"/>
              </a:rPr>
              <a:t>h</a:t>
            </a:r>
            <a:r>
              <a:rPr lang="en-US" sz="2400" strike="noStrike" u="none">
                <a:solidFill>
                  <a:srgbClr val="FFFFFF"/>
                </a:solidFill>
                <a:latin typeface="Arial"/>
                <a:ea typeface="Arial"/>
                <a:cs typeface="Arial"/>
                <a:sym typeface="Arial"/>
              </a:rPr>
              <a:t> b</a:t>
            </a:r>
            <a:r>
              <a:rPr lang="en-US" sz="2400" strike="noStrike" u="none">
                <a:solidFill>
                  <a:srgbClr val="FFFFFF"/>
                </a:solidFill>
                <a:latin typeface="Arial"/>
                <a:ea typeface="Arial"/>
                <a:cs typeface="Arial"/>
                <a:sym typeface="Arial"/>
              </a:rPr>
              <a:t>ệnh lý đặc</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thù.</a:t>
            </a:r>
            <a:r>
              <a:rPr lang="en-US" sz="2400" strike="noStrike" u="none">
                <a:solidFill>
                  <a:srgbClr val="FFFFFF"/>
                </a:solidFill>
                <a:latin typeface="Arial"/>
                <a:ea typeface="Arial"/>
                <a:cs typeface="Arial"/>
                <a:sym typeface="Arial"/>
              </a:rPr>
              <a:t> </a:t>
            </a:r>
          </a:p>
          <a:p>
            <a:pPr algn="l">
              <a:lnSpc>
                <a:spcPts val="3360"/>
              </a:lnSpc>
              <a:spcBef>
                <a:spcPct val="0"/>
              </a:spcBef>
            </a:pPr>
          </a:p>
          <a:p>
            <a:pPr algn="l" marL="518196" indent="-259098" lvl="1">
              <a:lnSpc>
                <a:spcPts val="3360"/>
              </a:lnSpc>
              <a:spcBef>
                <a:spcPct val="0"/>
              </a:spcBef>
              <a:buFont typeface="Arial"/>
              <a:buChar char="•"/>
            </a:pPr>
            <a:r>
              <a:rPr lang="en-US" sz="2400" strike="noStrike" u="none">
                <a:solidFill>
                  <a:srgbClr val="FFFFFF"/>
                </a:solidFill>
                <a:latin typeface="Arial"/>
                <a:ea typeface="Arial"/>
                <a:cs typeface="Arial"/>
                <a:sym typeface="Arial"/>
              </a:rPr>
              <a:t>Có</a:t>
            </a:r>
            <a:r>
              <a:rPr lang="en-US" sz="2400" strike="noStrike" u="none">
                <a:solidFill>
                  <a:srgbClr val="FFFFFF"/>
                </a:solidFill>
                <a:latin typeface="Arial"/>
                <a:ea typeface="Arial"/>
                <a:cs typeface="Arial"/>
                <a:sym typeface="Arial"/>
              </a:rPr>
              <a:t> t</a:t>
            </a:r>
            <a:r>
              <a:rPr lang="en-US" sz="2400" strike="noStrike" u="none">
                <a:solidFill>
                  <a:srgbClr val="FFFFFF"/>
                </a:solidFill>
                <a:latin typeface="Arial"/>
                <a:ea typeface="Arial"/>
                <a:cs typeface="Arial"/>
                <a:sym typeface="Arial"/>
              </a:rPr>
              <a:t>hể x</a:t>
            </a:r>
            <a:r>
              <a:rPr lang="en-US" sz="2400" strike="noStrike" u="none">
                <a:solidFill>
                  <a:srgbClr val="FFFFFF"/>
                </a:solidFill>
                <a:latin typeface="Arial"/>
                <a:ea typeface="Arial"/>
                <a:cs typeface="Arial"/>
                <a:sym typeface="Arial"/>
              </a:rPr>
              <a:t>ác đ</a:t>
            </a:r>
            <a:r>
              <a:rPr lang="en-US" sz="2400" strike="noStrike" u="none">
                <a:solidFill>
                  <a:srgbClr val="FFFFFF"/>
                </a:solidFill>
                <a:latin typeface="Arial"/>
                <a:ea typeface="Arial"/>
                <a:cs typeface="Arial"/>
                <a:sym typeface="Arial"/>
              </a:rPr>
              <a:t>ị</a:t>
            </a:r>
            <a:r>
              <a:rPr lang="en-US" sz="2400" strike="noStrike" u="none">
                <a:solidFill>
                  <a:srgbClr val="FFFFFF"/>
                </a:solidFill>
                <a:latin typeface="Arial"/>
                <a:ea typeface="Arial"/>
                <a:cs typeface="Arial"/>
                <a:sym typeface="Arial"/>
              </a:rPr>
              <a:t>n</a:t>
            </a:r>
            <a:r>
              <a:rPr lang="en-US" sz="2400" strike="noStrike" u="none">
                <a:solidFill>
                  <a:srgbClr val="FFFFFF"/>
                </a:solidFill>
                <a:latin typeface="Arial"/>
                <a:ea typeface="Arial"/>
                <a:cs typeface="Arial"/>
                <a:sym typeface="Arial"/>
              </a:rPr>
              <a:t>h</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rõ</a:t>
            </a:r>
            <a:r>
              <a:rPr lang="en-US" sz="2400" strike="noStrike" u="none">
                <a:solidFill>
                  <a:srgbClr val="FFFFFF"/>
                </a:solidFill>
                <a:latin typeface="Arial"/>
                <a:ea typeface="Arial"/>
                <a:cs typeface="Arial"/>
                <a:sym typeface="Arial"/>
              </a:rPr>
              <a:t> n</a:t>
            </a:r>
            <a:r>
              <a:rPr lang="en-US" sz="2400" strike="noStrike" u="none">
                <a:solidFill>
                  <a:srgbClr val="FFFFFF"/>
                </a:solidFill>
                <a:latin typeface="Arial"/>
                <a:ea typeface="Arial"/>
                <a:cs typeface="Arial"/>
                <a:sym typeface="Arial"/>
              </a:rPr>
              <a:t>g</a:t>
            </a:r>
            <a:r>
              <a:rPr lang="en-US" sz="2400" strike="noStrike" u="none">
                <a:solidFill>
                  <a:srgbClr val="FFFFFF"/>
                </a:solidFill>
                <a:latin typeface="Arial"/>
                <a:ea typeface="Arial"/>
                <a:cs typeface="Arial"/>
                <a:sym typeface="Arial"/>
              </a:rPr>
              <a:t>u</a:t>
            </a:r>
            <a:r>
              <a:rPr lang="en-US" sz="2400" strike="noStrike" u="none">
                <a:solidFill>
                  <a:srgbClr val="FFFFFF"/>
                </a:solidFill>
                <a:latin typeface="Arial"/>
                <a:ea typeface="Arial"/>
                <a:cs typeface="Arial"/>
                <a:sym typeface="Arial"/>
              </a:rPr>
              <a:t>yê</a:t>
            </a:r>
            <a:r>
              <a:rPr lang="en-US" sz="2400" strike="noStrike" u="none">
                <a:solidFill>
                  <a:srgbClr val="FFFFFF"/>
                </a:solidFill>
                <a:latin typeface="Arial"/>
                <a:ea typeface="Arial"/>
                <a:cs typeface="Arial"/>
                <a:sym typeface="Arial"/>
              </a:rPr>
              <a:t>n </a:t>
            </a:r>
            <a:r>
              <a:rPr lang="en-US" sz="2400" strike="noStrike" u="none">
                <a:solidFill>
                  <a:srgbClr val="FFFFFF"/>
                </a:solidFill>
                <a:latin typeface="Arial"/>
                <a:ea typeface="Arial"/>
                <a:cs typeface="Arial"/>
                <a:sym typeface="Arial"/>
              </a:rPr>
              <a:t>nhân.</a:t>
            </a:r>
            <a:r>
              <a:rPr lang="en-US" sz="2400" strike="noStrike" u="none">
                <a:solidFill>
                  <a:srgbClr val="FFFFFF"/>
                </a:solidFill>
                <a:latin typeface="Arial"/>
                <a:ea typeface="Arial"/>
                <a:cs typeface="Arial"/>
                <a:sym typeface="Arial"/>
              </a:rPr>
              <a:t> </a:t>
            </a:r>
          </a:p>
          <a:p>
            <a:pPr algn="l">
              <a:lnSpc>
                <a:spcPts val="3360"/>
              </a:lnSpc>
              <a:spcBef>
                <a:spcPct val="0"/>
              </a:spcBef>
            </a:pPr>
          </a:p>
          <a:p>
            <a:pPr algn="l" marL="518196" indent="-259098" lvl="1">
              <a:lnSpc>
                <a:spcPts val="3360"/>
              </a:lnSpc>
              <a:spcBef>
                <a:spcPct val="0"/>
              </a:spcBef>
              <a:buFont typeface="Arial"/>
              <a:buChar char="•"/>
            </a:pPr>
            <a:r>
              <a:rPr lang="en-US" sz="2400" strike="noStrike" u="none">
                <a:solidFill>
                  <a:srgbClr val="FFFFFF"/>
                </a:solidFill>
                <a:latin typeface="Arial"/>
                <a:ea typeface="Arial"/>
                <a:cs typeface="Arial"/>
                <a:sym typeface="Arial"/>
              </a:rPr>
              <a:t>Ví dụ:</a:t>
            </a:r>
            <a:r>
              <a:rPr lang="en-US" sz="2400" strike="noStrike" u="none">
                <a:solidFill>
                  <a:srgbClr val="FFFFFF"/>
                </a:solidFill>
                <a:latin typeface="Arial"/>
                <a:ea typeface="Arial"/>
                <a:cs typeface="Arial"/>
                <a:sym typeface="Arial"/>
              </a:rPr>
              <a:t> ti</a:t>
            </a:r>
            <a:r>
              <a:rPr lang="en-US" sz="2400" strike="noStrike" u="none">
                <a:solidFill>
                  <a:srgbClr val="FFFFFF"/>
                </a:solidFill>
                <a:latin typeface="Arial"/>
                <a:ea typeface="Arial"/>
                <a:cs typeface="Arial"/>
                <a:sym typeface="Arial"/>
              </a:rPr>
              <a:t>ể</a:t>
            </a:r>
            <a:r>
              <a:rPr lang="en-US" sz="2400" strike="noStrike" u="none">
                <a:solidFill>
                  <a:srgbClr val="FFFFFF"/>
                </a:solidFill>
                <a:latin typeface="Arial"/>
                <a:ea typeface="Arial"/>
                <a:cs typeface="Arial"/>
                <a:sym typeface="Arial"/>
              </a:rPr>
              <a:t>u</a:t>
            </a:r>
            <a:r>
              <a:rPr lang="en-US" sz="2400" strike="noStrike" u="none">
                <a:solidFill>
                  <a:srgbClr val="FFFFFF"/>
                </a:solidFill>
                <a:latin typeface="Arial"/>
                <a:ea typeface="Arial"/>
                <a:cs typeface="Arial"/>
                <a:sym typeface="Arial"/>
              </a:rPr>
              <a:t> đườ</a:t>
            </a:r>
            <a:r>
              <a:rPr lang="en-US" sz="2400" strike="noStrike" u="none">
                <a:solidFill>
                  <a:srgbClr val="FFFFFF"/>
                </a:solidFill>
                <a:latin typeface="Arial"/>
                <a:ea typeface="Arial"/>
                <a:cs typeface="Arial"/>
                <a:sym typeface="Arial"/>
              </a:rPr>
              <a:t>n</a:t>
            </a:r>
            <a:r>
              <a:rPr lang="en-US" sz="2400" strike="noStrike" u="none">
                <a:solidFill>
                  <a:srgbClr val="FFFFFF"/>
                </a:solidFill>
                <a:latin typeface="Arial"/>
                <a:ea typeface="Arial"/>
                <a:cs typeface="Arial"/>
                <a:sym typeface="Arial"/>
              </a:rPr>
              <a:t>g</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do</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xơ </a:t>
            </a:r>
            <a:r>
              <a:rPr lang="en-US" sz="2400" strike="noStrike" u="none">
                <a:solidFill>
                  <a:srgbClr val="FFFFFF"/>
                </a:solidFill>
                <a:latin typeface="Arial"/>
                <a:ea typeface="Arial"/>
                <a:cs typeface="Arial"/>
                <a:sym typeface="Arial"/>
              </a:rPr>
              <a:t>h</a:t>
            </a:r>
            <a:r>
              <a:rPr lang="en-US" sz="2400" strike="noStrike" u="none">
                <a:solidFill>
                  <a:srgbClr val="FFFFFF"/>
                </a:solidFill>
                <a:latin typeface="Arial"/>
                <a:ea typeface="Arial"/>
                <a:cs typeface="Arial"/>
                <a:sym typeface="Arial"/>
              </a:rPr>
              <a:t>oá</a:t>
            </a:r>
            <a:r>
              <a:rPr lang="en-US" sz="2400" strike="noStrike" u="none">
                <a:solidFill>
                  <a:srgbClr val="FFFFFF"/>
                </a:solidFill>
                <a:latin typeface="Arial"/>
                <a:ea typeface="Arial"/>
                <a:cs typeface="Arial"/>
                <a:sym typeface="Arial"/>
              </a:rPr>
              <a:t> t</a:t>
            </a:r>
            <a:r>
              <a:rPr lang="en-US" sz="2400" strike="noStrike" u="none">
                <a:solidFill>
                  <a:srgbClr val="FFFFFF"/>
                </a:solidFill>
                <a:latin typeface="Arial"/>
                <a:ea typeface="Arial"/>
                <a:cs typeface="Arial"/>
                <a:sym typeface="Arial"/>
              </a:rPr>
              <a:t>ụy</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(fibr</a:t>
            </a:r>
            <a:r>
              <a:rPr lang="en-US" sz="2400" strike="noStrike" u="none">
                <a:solidFill>
                  <a:srgbClr val="FFFFFF"/>
                </a:solidFill>
                <a:latin typeface="Arial"/>
                <a:ea typeface="Arial"/>
                <a:cs typeface="Arial"/>
                <a:sym typeface="Arial"/>
              </a:rPr>
              <a:t>oc</a:t>
            </a:r>
            <a:r>
              <a:rPr lang="en-US" sz="2400" strike="noStrike" u="none">
                <a:solidFill>
                  <a:srgbClr val="FFFFFF"/>
                </a:solidFill>
                <a:latin typeface="Arial"/>
                <a:ea typeface="Arial"/>
                <a:cs typeface="Arial"/>
                <a:sym typeface="Arial"/>
              </a:rPr>
              <a:t>al</a:t>
            </a:r>
            <a:r>
              <a:rPr lang="en-US" sz="2400" strike="noStrike" u="none">
                <a:solidFill>
                  <a:srgbClr val="FFFFFF"/>
                </a:solidFill>
                <a:latin typeface="Arial"/>
                <a:ea typeface="Arial"/>
                <a:cs typeface="Arial"/>
                <a:sym typeface="Arial"/>
              </a:rPr>
              <a:t>c</a:t>
            </a:r>
            <a:r>
              <a:rPr lang="en-US" sz="2400" strike="noStrike" u="none">
                <a:solidFill>
                  <a:srgbClr val="FFFFFF"/>
                </a:solidFill>
                <a:latin typeface="Arial"/>
                <a:ea typeface="Arial"/>
                <a:cs typeface="Arial"/>
                <a:sym typeface="Arial"/>
              </a:rPr>
              <a:t>eous</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p</a:t>
            </a:r>
            <a:r>
              <a:rPr lang="en-US" sz="2400" strike="noStrike" u="none">
                <a:solidFill>
                  <a:srgbClr val="FFFFFF"/>
                </a:solidFill>
                <a:latin typeface="Arial"/>
                <a:ea typeface="Arial"/>
                <a:cs typeface="Arial"/>
                <a:sym typeface="Arial"/>
              </a:rPr>
              <a:t>anc</a:t>
            </a:r>
            <a:r>
              <a:rPr lang="en-US" sz="2400" strike="noStrike" u="none">
                <a:solidFill>
                  <a:srgbClr val="FFFFFF"/>
                </a:solidFill>
                <a:latin typeface="Arial"/>
                <a:ea typeface="Arial"/>
                <a:cs typeface="Arial"/>
                <a:sym typeface="Arial"/>
              </a:rPr>
              <a:t>reatopathy)</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t</a:t>
            </a:r>
            <a:r>
              <a:rPr lang="en-US" sz="2400" strike="noStrike" u="none">
                <a:solidFill>
                  <a:srgbClr val="FFFFFF"/>
                </a:solidFill>
                <a:latin typeface="Arial"/>
                <a:ea typeface="Arial"/>
                <a:cs typeface="Arial"/>
                <a:sym typeface="Arial"/>
              </a:rPr>
              <a:t>r</a:t>
            </a:r>
            <a:r>
              <a:rPr lang="en-US" sz="2400" strike="noStrike" u="none">
                <a:solidFill>
                  <a:srgbClr val="FFFFFF"/>
                </a:solidFill>
                <a:latin typeface="Arial"/>
                <a:ea typeface="Arial"/>
                <a:cs typeface="Arial"/>
                <a:sym typeface="Arial"/>
              </a:rPr>
              <a:t>ước</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đâ</a:t>
            </a:r>
            <a:r>
              <a:rPr lang="en-US" sz="2400" strike="noStrike" u="none">
                <a:solidFill>
                  <a:srgbClr val="FFFFFF"/>
                </a:solidFill>
                <a:latin typeface="Arial"/>
                <a:ea typeface="Arial"/>
                <a:cs typeface="Arial"/>
                <a:sym typeface="Arial"/>
              </a:rPr>
              <a:t>y </a:t>
            </a:r>
            <a:r>
              <a:rPr lang="en-US" sz="2400" strike="noStrike" u="none">
                <a:solidFill>
                  <a:srgbClr val="FFFFFF"/>
                </a:solidFill>
                <a:latin typeface="Arial"/>
                <a:ea typeface="Arial"/>
                <a:cs typeface="Arial"/>
                <a:sym typeface="Arial"/>
              </a:rPr>
              <a:t>từ</a:t>
            </a:r>
            <a:r>
              <a:rPr lang="en-US" sz="2400" strike="noStrike" u="none">
                <a:solidFill>
                  <a:srgbClr val="FFFFFF"/>
                </a:solidFill>
                <a:latin typeface="Arial"/>
                <a:ea typeface="Arial"/>
                <a:cs typeface="Arial"/>
                <a:sym typeface="Arial"/>
              </a:rPr>
              <a:t>ng </a:t>
            </a:r>
            <a:r>
              <a:rPr lang="en-US" sz="2400" strike="noStrike" u="none">
                <a:solidFill>
                  <a:srgbClr val="FFFFFF"/>
                </a:solidFill>
                <a:latin typeface="Arial"/>
                <a:ea typeface="Arial"/>
                <a:cs typeface="Arial"/>
                <a:sym typeface="Arial"/>
              </a:rPr>
              <a:t>được</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xếp</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vào</a:t>
            </a:r>
            <a:r>
              <a:rPr lang="en-US" sz="2400" strike="noStrike" u="none">
                <a:solidFill>
                  <a:srgbClr val="FFFFFF"/>
                </a:solidFill>
                <a:latin typeface="Arial"/>
                <a:ea typeface="Arial"/>
                <a:cs typeface="Arial"/>
                <a:sym typeface="Arial"/>
              </a:rPr>
              <a:t> nh</a:t>
            </a:r>
            <a:r>
              <a:rPr lang="en-US" sz="2400" strike="noStrike" u="none">
                <a:solidFill>
                  <a:srgbClr val="FFFFFF"/>
                </a:solidFill>
                <a:latin typeface="Arial"/>
                <a:ea typeface="Arial"/>
                <a:cs typeface="Arial"/>
                <a:sym typeface="Arial"/>
              </a:rPr>
              <a:t>óm</a:t>
            </a:r>
            <a:r>
              <a:rPr lang="en-US" sz="2400" strike="noStrike" u="none">
                <a:solidFill>
                  <a:srgbClr val="FFFFFF"/>
                </a:solidFill>
                <a:latin typeface="Arial"/>
                <a:ea typeface="Arial"/>
                <a:cs typeface="Arial"/>
                <a:sym typeface="Arial"/>
              </a:rPr>
              <a:t> </a:t>
            </a:r>
            <a:r>
              <a:rPr lang="en-US" sz="2400" strike="noStrike" u="none">
                <a:solidFill>
                  <a:srgbClr val="FFFFFF"/>
                </a:solidFill>
                <a:latin typeface="Arial"/>
                <a:ea typeface="Arial"/>
                <a:cs typeface="Arial"/>
                <a:sym typeface="Arial"/>
              </a:rPr>
              <a:t>t</a:t>
            </a:r>
            <a:r>
              <a:rPr lang="en-US" sz="2400" strike="noStrike" u="none">
                <a:solidFill>
                  <a:srgbClr val="FFFFFF"/>
                </a:solidFill>
                <a:latin typeface="Arial"/>
                <a:ea typeface="Arial"/>
                <a:cs typeface="Arial"/>
                <a:sym typeface="Arial"/>
              </a:rPr>
              <a:t>iểu </a:t>
            </a:r>
            <a:r>
              <a:rPr lang="en-US" sz="2400" strike="noStrike" u="none">
                <a:solidFill>
                  <a:srgbClr val="FFFFFF"/>
                </a:solidFill>
                <a:latin typeface="Arial"/>
                <a:ea typeface="Arial"/>
                <a:cs typeface="Arial"/>
                <a:sym typeface="Arial"/>
              </a:rPr>
              <a:t>đườ</a:t>
            </a:r>
            <a:r>
              <a:rPr lang="en-US" sz="2400" strike="noStrike" u="none">
                <a:solidFill>
                  <a:srgbClr val="FFFFFF"/>
                </a:solidFill>
                <a:latin typeface="Arial"/>
                <a:ea typeface="Arial"/>
                <a:cs typeface="Arial"/>
                <a:sym typeface="Arial"/>
              </a:rPr>
              <a:t>n</a:t>
            </a:r>
            <a:r>
              <a:rPr lang="en-US" sz="2400" strike="noStrike" u="none">
                <a:solidFill>
                  <a:srgbClr val="FFFFFF"/>
                </a:solidFill>
                <a:latin typeface="Arial"/>
                <a:ea typeface="Arial"/>
                <a:cs typeface="Arial"/>
                <a:sym typeface="Arial"/>
              </a:rPr>
              <a:t>g</a:t>
            </a:r>
            <a:r>
              <a:rPr lang="en-US" sz="2400" strike="noStrike" u="none">
                <a:solidFill>
                  <a:srgbClr val="FFFFFF"/>
                </a:solidFill>
                <a:latin typeface="Arial"/>
                <a:ea typeface="Arial"/>
                <a:cs typeface="Arial"/>
                <a:sym typeface="Arial"/>
              </a:rPr>
              <a:t> l</a:t>
            </a:r>
            <a:r>
              <a:rPr lang="en-US" sz="2400" strike="noStrike" u="none">
                <a:solidFill>
                  <a:srgbClr val="FFFFFF"/>
                </a:solidFill>
                <a:latin typeface="Arial"/>
                <a:ea typeface="Arial"/>
                <a:cs typeface="Arial"/>
                <a:sym typeface="Arial"/>
              </a:rPr>
              <a:t>i</a:t>
            </a:r>
            <a:r>
              <a:rPr lang="en-US" sz="2400" strike="noStrike" u="none">
                <a:solidFill>
                  <a:srgbClr val="FFFFFF"/>
                </a:solidFill>
                <a:latin typeface="Arial"/>
                <a:ea typeface="Arial"/>
                <a:cs typeface="Arial"/>
                <a:sym typeface="Arial"/>
              </a:rPr>
              <a:t>ên </a:t>
            </a:r>
            <a:r>
              <a:rPr lang="en-US" sz="2400" strike="noStrike" u="none">
                <a:solidFill>
                  <a:srgbClr val="FFFFFF"/>
                </a:solidFill>
                <a:latin typeface="Arial"/>
                <a:ea typeface="Arial"/>
                <a:cs typeface="Arial"/>
                <a:sym typeface="Arial"/>
              </a:rPr>
              <a:t>qu</a:t>
            </a:r>
            <a:r>
              <a:rPr lang="en-US" sz="2400" strike="noStrike" u="none">
                <a:solidFill>
                  <a:srgbClr val="FFFFFF"/>
                </a:solidFill>
                <a:latin typeface="Arial"/>
                <a:ea typeface="Arial"/>
                <a:cs typeface="Arial"/>
                <a:sym typeface="Arial"/>
              </a:rPr>
              <a:t>an </a:t>
            </a:r>
            <a:r>
              <a:rPr lang="en-US" sz="2400" strike="noStrike" u="none">
                <a:solidFill>
                  <a:srgbClr val="FFFFFF"/>
                </a:solidFill>
                <a:latin typeface="Arial"/>
                <a:ea typeface="Arial"/>
                <a:cs typeface="Arial"/>
                <a:sym typeface="Arial"/>
              </a:rPr>
              <a:t>đế</a:t>
            </a:r>
            <a:r>
              <a:rPr lang="en-US" sz="2400" strike="noStrike" u="none">
                <a:solidFill>
                  <a:srgbClr val="FFFFFF"/>
                </a:solidFill>
                <a:latin typeface="Arial"/>
                <a:ea typeface="Arial"/>
                <a:cs typeface="Arial"/>
                <a:sym typeface="Arial"/>
              </a:rPr>
              <a:t>n </a:t>
            </a:r>
            <a:r>
              <a:rPr lang="en-US" sz="2400" strike="noStrike" u="none">
                <a:solidFill>
                  <a:srgbClr val="FFFFFF"/>
                </a:solidFill>
                <a:latin typeface="Arial"/>
                <a:ea typeface="Arial"/>
                <a:cs typeface="Arial"/>
                <a:sym typeface="Arial"/>
              </a:rPr>
              <a:t>su</a:t>
            </a:r>
            <a:r>
              <a:rPr lang="en-US" sz="2400" strike="noStrike" u="none">
                <a:solidFill>
                  <a:srgbClr val="FFFFFF"/>
                </a:solidFill>
                <a:latin typeface="Arial"/>
                <a:ea typeface="Arial"/>
                <a:cs typeface="Arial"/>
                <a:sym typeface="Arial"/>
              </a:rPr>
              <a:t>y </a:t>
            </a:r>
            <a:r>
              <a:rPr lang="en-US" sz="2400" strike="noStrike" u="none">
                <a:solidFill>
                  <a:srgbClr val="FFFFFF"/>
                </a:solidFill>
                <a:latin typeface="Arial"/>
                <a:ea typeface="Arial"/>
                <a:cs typeface="Arial"/>
                <a:sym typeface="Arial"/>
              </a:rPr>
              <a:t>d</a:t>
            </a:r>
            <a:r>
              <a:rPr lang="en-US" sz="2400" strike="noStrike" u="none">
                <a:solidFill>
                  <a:srgbClr val="FFFFFF"/>
                </a:solidFill>
                <a:latin typeface="Arial"/>
                <a:ea typeface="Arial"/>
                <a:cs typeface="Arial"/>
                <a:sym typeface="Arial"/>
              </a:rPr>
              <a:t>inh </a:t>
            </a:r>
            <a:r>
              <a:rPr lang="en-US" sz="2400" strike="noStrike" u="none">
                <a:solidFill>
                  <a:srgbClr val="FFFFFF"/>
                </a:solidFill>
                <a:latin typeface="Arial"/>
                <a:ea typeface="Arial"/>
                <a:cs typeface="Arial"/>
                <a:sym typeface="Arial"/>
              </a:rPr>
              <a:t>d</a:t>
            </a:r>
            <a:r>
              <a:rPr lang="en-US" sz="2400" strike="noStrike" u="none">
                <a:solidFill>
                  <a:srgbClr val="FFFFFF"/>
                </a:solidFill>
                <a:latin typeface="Arial"/>
                <a:ea typeface="Arial"/>
                <a:cs typeface="Arial"/>
                <a:sym typeface="Arial"/>
              </a:rPr>
              <a:t>ư</a:t>
            </a:r>
            <a:r>
              <a:rPr lang="en-US" sz="2400" strike="noStrike" u="none">
                <a:solidFill>
                  <a:srgbClr val="FFFFFF"/>
                </a:solidFill>
                <a:latin typeface="Arial"/>
                <a:ea typeface="Arial"/>
                <a:cs typeface="Arial"/>
                <a:sym typeface="Arial"/>
              </a:rPr>
              <a:t>ỡng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21203" y="-476188"/>
            <a:ext cx="6995884" cy="952375"/>
            <a:chOff x="0" y="0"/>
            <a:chExt cx="1842537" cy="250831"/>
          </a:xfrm>
        </p:grpSpPr>
        <p:sp>
          <p:nvSpPr>
            <p:cNvPr name="Freeform 3" id="3"/>
            <p:cNvSpPr/>
            <p:nvPr/>
          </p:nvSpPr>
          <p:spPr>
            <a:xfrm flipH="false" flipV="false" rot="0">
              <a:off x="0" y="0"/>
              <a:ext cx="1842537" cy="250831"/>
            </a:xfrm>
            <a:custGeom>
              <a:avLst/>
              <a:gdLst/>
              <a:ahLst/>
              <a:cxnLst/>
              <a:rect r="r" b="b" t="t" l="l"/>
              <a:pathLst>
                <a:path h="250831" w="1842537">
                  <a:moveTo>
                    <a:pt x="110664" y="0"/>
                  </a:moveTo>
                  <a:lnTo>
                    <a:pt x="1731873" y="0"/>
                  </a:lnTo>
                  <a:cubicBezTo>
                    <a:pt x="1792991" y="0"/>
                    <a:pt x="1842537" y="49546"/>
                    <a:pt x="1842537" y="110664"/>
                  </a:cubicBezTo>
                  <a:lnTo>
                    <a:pt x="1842537" y="140167"/>
                  </a:lnTo>
                  <a:cubicBezTo>
                    <a:pt x="1842537" y="201285"/>
                    <a:pt x="1792991" y="250831"/>
                    <a:pt x="1731873" y="250831"/>
                  </a:cubicBezTo>
                  <a:lnTo>
                    <a:pt x="110664" y="250831"/>
                  </a:lnTo>
                  <a:cubicBezTo>
                    <a:pt x="49546" y="250831"/>
                    <a:pt x="0" y="201285"/>
                    <a:pt x="0" y="140167"/>
                  </a:cubicBezTo>
                  <a:lnTo>
                    <a:pt x="0" y="110664"/>
                  </a:lnTo>
                  <a:cubicBezTo>
                    <a:pt x="0" y="49546"/>
                    <a:pt x="49546" y="0"/>
                    <a:pt x="110664" y="0"/>
                  </a:cubicBezTo>
                  <a:close/>
                </a:path>
              </a:pathLst>
            </a:custGeom>
            <a:solidFill>
              <a:srgbClr val="00B2BD">
                <a:alpha val="69804"/>
              </a:srgbClr>
            </a:solidFill>
          </p:spPr>
        </p:sp>
        <p:sp>
          <p:nvSpPr>
            <p:cNvPr name="TextBox 4" id="4"/>
            <p:cNvSpPr txBox="true"/>
            <p:nvPr/>
          </p:nvSpPr>
          <p:spPr>
            <a:xfrm>
              <a:off x="0" y="-38100"/>
              <a:ext cx="1842537" cy="28893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435557">
            <a:off x="13874145" y="284102"/>
            <a:ext cx="7181933" cy="13411827"/>
            <a:chOff x="0" y="0"/>
            <a:chExt cx="1960075" cy="3660322"/>
          </a:xfrm>
        </p:grpSpPr>
        <p:sp>
          <p:nvSpPr>
            <p:cNvPr name="Freeform 6" id="6"/>
            <p:cNvSpPr/>
            <p:nvPr/>
          </p:nvSpPr>
          <p:spPr>
            <a:xfrm flipH="false" flipV="false" rot="0">
              <a:off x="0" y="0"/>
              <a:ext cx="1960075" cy="3660322"/>
            </a:xfrm>
            <a:custGeom>
              <a:avLst/>
              <a:gdLst/>
              <a:ahLst/>
              <a:cxnLst/>
              <a:rect r="r" b="b" t="t" l="l"/>
              <a:pathLst>
                <a:path h="3660322" w="1960075">
                  <a:moveTo>
                    <a:pt x="0" y="0"/>
                  </a:moveTo>
                  <a:lnTo>
                    <a:pt x="1960075" y="0"/>
                  </a:lnTo>
                  <a:lnTo>
                    <a:pt x="1960075" y="3660322"/>
                  </a:lnTo>
                  <a:lnTo>
                    <a:pt x="0" y="3660322"/>
                  </a:lnTo>
                  <a:close/>
                </a:path>
              </a:pathLst>
            </a:custGeom>
            <a:solidFill>
              <a:srgbClr val="007076"/>
            </a:solidFill>
          </p:spPr>
        </p:sp>
        <p:sp>
          <p:nvSpPr>
            <p:cNvPr name="TextBox 7" id="7"/>
            <p:cNvSpPr txBox="true"/>
            <p:nvPr/>
          </p:nvSpPr>
          <p:spPr>
            <a:xfrm>
              <a:off x="0" y="-57150"/>
              <a:ext cx="1960075" cy="3717472"/>
            </a:xfrm>
            <a:prstGeom prst="rect">
              <a:avLst/>
            </a:prstGeom>
          </p:spPr>
          <p:txBody>
            <a:bodyPr anchor="ctr" rtlCol="false" tIns="50800" lIns="50800" bIns="50800" rIns="50800"/>
            <a:lstStyle/>
            <a:p>
              <a:pPr algn="ctr">
                <a:lnSpc>
                  <a:spcPts val="2735"/>
                </a:lnSpc>
              </a:pPr>
            </a:p>
          </p:txBody>
        </p:sp>
      </p:grpSp>
      <p:grpSp>
        <p:nvGrpSpPr>
          <p:cNvPr name="Group 8" id="8"/>
          <p:cNvGrpSpPr/>
          <p:nvPr/>
        </p:nvGrpSpPr>
        <p:grpSpPr>
          <a:xfrm rot="1435557">
            <a:off x="15083511" y="687446"/>
            <a:ext cx="6986782" cy="14276457"/>
            <a:chOff x="0" y="0"/>
            <a:chExt cx="1906815" cy="3896295"/>
          </a:xfrm>
        </p:grpSpPr>
        <p:sp>
          <p:nvSpPr>
            <p:cNvPr name="Freeform 9" id="9"/>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solidFill>
              <a:srgbClr val="00B2BD"/>
            </a:solidFill>
          </p:spPr>
        </p:sp>
        <p:sp>
          <p:nvSpPr>
            <p:cNvPr name="TextBox 10" id="10"/>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1" id="11"/>
          <p:cNvGrpSpPr/>
          <p:nvPr/>
        </p:nvGrpSpPr>
        <p:grpSpPr>
          <a:xfrm rot="1435557">
            <a:off x="16964360" y="1258408"/>
            <a:ext cx="6986782" cy="14276457"/>
            <a:chOff x="0" y="0"/>
            <a:chExt cx="1906815" cy="3896295"/>
          </a:xfrm>
        </p:grpSpPr>
        <p:sp>
          <p:nvSpPr>
            <p:cNvPr name="Freeform 12" id="12"/>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solidFill>
              <a:srgbClr val="00949D"/>
            </a:solidFill>
          </p:spPr>
        </p:sp>
        <p:sp>
          <p:nvSpPr>
            <p:cNvPr name="TextBox 13" id="13"/>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4" id="14"/>
          <p:cNvGrpSpPr/>
          <p:nvPr/>
        </p:nvGrpSpPr>
        <p:grpSpPr>
          <a:xfrm rot="-10800000">
            <a:off x="845770" y="9847814"/>
            <a:ext cx="6720660" cy="823500"/>
            <a:chOff x="0" y="0"/>
            <a:chExt cx="1770050" cy="216889"/>
          </a:xfrm>
        </p:grpSpPr>
        <p:sp>
          <p:nvSpPr>
            <p:cNvPr name="Freeform 15" id="15"/>
            <p:cNvSpPr/>
            <p:nvPr/>
          </p:nvSpPr>
          <p:spPr>
            <a:xfrm flipH="false" flipV="false" rot="0">
              <a:off x="0" y="0"/>
              <a:ext cx="1770050" cy="216889"/>
            </a:xfrm>
            <a:custGeom>
              <a:avLst/>
              <a:gdLst/>
              <a:ahLst/>
              <a:cxnLst/>
              <a:rect r="r" b="b" t="t" l="l"/>
              <a:pathLst>
                <a:path h="216889" w="1770050">
                  <a:moveTo>
                    <a:pt x="108444" y="0"/>
                  </a:moveTo>
                  <a:lnTo>
                    <a:pt x="1661606" y="0"/>
                  </a:lnTo>
                  <a:cubicBezTo>
                    <a:pt x="1690367" y="0"/>
                    <a:pt x="1717951" y="11425"/>
                    <a:pt x="1738288" y="31763"/>
                  </a:cubicBezTo>
                  <a:cubicBezTo>
                    <a:pt x="1758625" y="52100"/>
                    <a:pt x="1770050" y="79683"/>
                    <a:pt x="1770050" y="108444"/>
                  </a:cubicBezTo>
                  <a:lnTo>
                    <a:pt x="1770050" y="108444"/>
                  </a:lnTo>
                  <a:cubicBezTo>
                    <a:pt x="1770050" y="137206"/>
                    <a:pt x="1758625" y="164789"/>
                    <a:pt x="1738288" y="185126"/>
                  </a:cubicBezTo>
                  <a:cubicBezTo>
                    <a:pt x="1717951" y="205463"/>
                    <a:pt x="1690367" y="216889"/>
                    <a:pt x="1661606" y="216889"/>
                  </a:cubicBezTo>
                  <a:lnTo>
                    <a:pt x="108444" y="216889"/>
                  </a:lnTo>
                  <a:cubicBezTo>
                    <a:pt x="79683" y="216889"/>
                    <a:pt x="52100" y="205463"/>
                    <a:pt x="31763" y="185126"/>
                  </a:cubicBezTo>
                  <a:cubicBezTo>
                    <a:pt x="11425" y="164789"/>
                    <a:pt x="0" y="137206"/>
                    <a:pt x="0" y="108444"/>
                  </a:cubicBezTo>
                  <a:lnTo>
                    <a:pt x="0" y="108444"/>
                  </a:lnTo>
                  <a:cubicBezTo>
                    <a:pt x="0" y="79683"/>
                    <a:pt x="11425" y="52100"/>
                    <a:pt x="31763" y="31763"/>
                  </a:cubicBezTo>
                  <a:cubicBezTo>
                    <a:pt x="52100" y="11425"/>
                    <a:pt x="79683" y="0"/>
                    <a:pt x="108444" y="0"/>
                  </a:cubicBezTo>
                  <a:close/>
                </a:path>
              </a:pathLst>
            </a:custGeom>
            <a:solidFill>
              <a:srgbClr val="007076">
                <a:alpha val="69804"/>
              </a:srgbClr>
            </a:solidFill>
          </p:spPr>
        </p:sp>
        <p:sp>
          <p:nvSpPr>
            <p:cNvPr name="TextBox 16" id="16"/>
            <p:cNvSpPr txBox="true"/>
            <p:nvPr/>
          </p:nvSpPr>
          <p:spPr>
            <a:xfrm>
              <a:off x="0" y="-38100"/>
              <a:ext cx="1770050" cy="254989"/>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2738602" y="3035515"/>
            <a:ext cx="5023289" cy="502328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5131" t="0" r="-4962" b="0"/>
              </a:stretch>
            </a:blipFill>
            <a:ln w="123825" cap="sq">
              <a:solidFill>
                <a:srgbClr val="FFFFFF"/>
              </a:solidFill>
              <a:prstDash val="solid"/>
              <a:miter/>
            </a:ln>
          </p:spPr>
        </p:sp>
      </p:grpSp>
      <p:sp>
        <p:nvSpPr>
          <p:cNvPr name="Freeform 19" id="19"/>
          <p:cNvSpPr/>
          <p:nvPr/>
        </p:nvSpPr>
        <p:spPr>
          <a:xfrm flipH="false" flipV="false" rot="-5400000">
            <a:off x="8482833" y="8854458"/>
            <a:ext cx="1499312" cy="807684"/>
          </a:xfrm>
          <a:custGeom>
            <a:avLst/>
            <a:gdLst/>
            <a:ahLst/>
            <a:cxnLst/>
            <a:rect r="r" b="b" t="t" l="l"/>
            <a:pathLst>
              <a:path h="807684" w="1499312">
                <a:moveTo>
                  <a:pt x="0" y="0"/>
                </a:moveTo>
                <a:lnTo>
                  <a:pt x="1499312" y="0"/>
                </a:lnTo>
                <a:lnTo>
                  <a:pt x="1499312" y="807684"/>
                </a:lnTo>
                <a:lnTo>
                  <a:pt x="0" y="807684"/>
                </a:lnTo>
                <a:lnTo>
                  <a:pt x="0" y="0"/>
                </a:lnTo>
                <a:close/>
              </a:path>
            </a:pathLst>
          </a:custGeom>
          <a:blipFill>
            <a:blip r:embed="rId3">
              <a:extLst>
                <a:ext uri="{96DAC541-7B7A-43D3-8B79-37D633B846F1}">
                  <asvg:svgBlip xmlns:asvg="http://schemas.microsoft.com/office/drawing/2016/SVG/main" r:embed="rId4"/>
                </a:ext>
              </a:extLst>
            </a:blip>
            <a:stretch>
              <a:fillRect l="0" t="0" r="0" b="-85630"/>
            </a:stretch>
          </a:blipFill>
        </p:spPr>
      </p:sp>
      <p:grpSp>
        <p:nvGrpSpPr>
          <p:cNvPr name="Group 20" id="20"/>
          <p:cNvGrpSpPr/>
          <p:nvPr/>
        </p:nvGrpSpPr>
        <p:grpSpPr>
          <a:xfrm rot="0">
            <a:off x="2731348" y="3035515"/>
            <a:ext cx="9392003" cy="3315060"/>
            <a:chOff x="0" y="0"/>
            <a:chExt cx="2473614" cy="873102"/>
          </a:xfrm>
        </p:grpSpPr>
        <p:sp>
          <p:nvSpPr>
            <p:cNvPr name="Freeform 21" id="21"/>
            <p:cNvSpPr/>
            <p:nvPr/>
          </p:nvSpPr>
          <p:spPr>
            <a:xfrm flipH="false" flipV="false" rot="0">
              <a:off x="0" y="0"/>
              <a:ext cx="2473614" cy="873102"/>
            </a:xfrm>
            <a:custGeom>
              <a:avLst/>
              <a:gdLst/>
              <a:ahLst/>
              <a:cxnLst/>
              <a:rect r="r" b="b" t="t" l="l"/>
              <a:pathLst>
                <a:path h="873102" w="2473614">
                  <a:moveTo>
                    <a:pt x="0" y="0"/>
                  </a:moveTo>
                  <a:lnTo>
                    <a:pt x="2473614" y="0"/>
                  </a:lnTo>
                  <a:lnTo>
                    <a:pt x="2473614" y="873102"/>
                  </a:lnTo>
                  <a:lnTo>
                    <a:pt x="0" y="873102"/>
                  </a:lnTo>
                  <a:close/>
                </a:path>
              </a:pathLst>
            </a:custGeom>
            <a:solidFill>
              <a:srgbClr val="00949D"/>
            </a:solidFill>
          </p:spPr>
        </p:sp>
        <p:sp>
          <p:nvSpPr>
            <p:cNvPr name="TextBox 22" id="22"/>
            <p:cNvSpPr txBox="true"/>
            <p:nvPr/>
          </p:nvSpPr>
          <p:spPr>
            <a:xfrm>
              <a:off x="0" y="-38100"/>
              <a:ext cx="2473614" cy="911202"/>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110257" y="3035515"/>
            <a:ext cx="1483284" cy="1740158"/>
            <a:chOff x="0" y="0"/>
            <a:chExt cx="390659" cy="458313"/>
          </a:xfrm>
        </p:grpSpPr>
        <p:sp>
          <p:nvSpPr>
            <p:cNvPr name="Freeform 24" id="24"/>
            <p:cNvSpPr/>
            <p:nvPr/>
          </p:nvSpPr>
          <p:spPr>
            <a:xfrm flipH="false" flipV="false" rot="0">
              <a:off x="0" y="0"/>
              <a:ext cx="390659" cy="458313"/>
            </a:xfrm>
            <a:custGeom>
              <a:avLst/>
              <a:gdLst/>
              <a:ahLst/>
              <a:cxnLst/>
              <a:rect r="r" b="b" t="t" l="l"/>
              <a:pathLst>
                <a:path h="458313" w="390659">
                  <a:moveTo>
                    <a:pt x="0" y="0"/>
                  </a:moveTo>
                  <a:lnTo>
                    <a:pt x="390659" y="0"/>
                  </a:lnTo>
                  <a:lnTo>
                    <a:pt x="390659" y="458313"/>
                  </a:lnTo>
                  <a:lnTo>
                    <a:pt x="0" y="458313"/>
                  </a:lnTo>
                  <a:close/>
                </a:path>
              </a:pathLst>
            </a:custGeom>
            <a:solidFill>
              <a:srgbClr val="00949D"/>
            </a:solidFill>
          </p:spPr>
        </p:sp>
        <p:sp>
          <p:nvSpPr>
            <p:cNvPr name="TextBox 25" id="25"/>
            <p:cNvSpPr txBox="true"/>
            <p:nvPr/>
          </p:nvSpPr>
          <p:spPr>
            <a:xfrm>
              <a:off x="0" y="-38100"/>
              <a:ext cx="390659" cy="496413"/>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1028700" y="3411881"/>
            <a:ext cx="1646398" cy="1025525"/>
          </a:xfrm>
          <a:prstGeom prst="rect">
            <a:avLst/>
          </a:prstGeom>
        </p:spPr>
        <p:txBody>
          <a:bodyPr anchor="t" rtlCol="false" tIns="0" lIns="0" bIns="0" rIns="0">
            <a:spAutoFit/>
          </a:bodyPr>
          <a:lstStyle/>
          <a:p>
            <a:pPr algn="ctr">
              <a:lnSpc>
                <a:spcPts val="8049"/>
              </a:lnSpc>
            </a:pPr>
            <a:r>
              <a:rPr lang="en-US" sz="6999" spc="272">
                <a:solidFill>
                  <a:srgbClr val="FFFFFF"/>
                </a:solidFill>
                <a:latin typeface="Anton"/>
                <a:ea typeface="Anton"/>
                <a:cs typeface="Anton"/>
                <a:sym typeface="Anton"/>
              </a:rPr>
              <a:t>06</a:t>
            </a:r>
          </a:p>
        </p:txBody>
      </p:sp>
      <p:sp>
        <p:nvSpPr>
          <p:cNvPr name="TextBox 27" id="27"/>
          <p:cNvSpPr txBox="true"/>
          <p:nvPr/>
        </p:nvSpPr>
        <p:spPr>
          <a:xfrm rot="0">
            <a:off x="3004925" y="3262785"/>
            <a:ext cx="9118426" cy="4083050"/>
          </a:xfrm>
          <a:prstGeom prst="rect">
            <a:avLst/>
          </a:prstGeom>
        </p:spPr>
        <p:txBody>
          <a:bodyPr anchor="t" rtlCol="false" tIns="0" lIns="0" bIns="0" rIns="0">
            <a:spAutoFit/>
          </a:bodyPr>
          <a:lstStyle/>
          <a:p>
            <a:pPr algn="l">
              <a:lnSpc>
                <a:spcPts val="8049"/>
              </a:lnSpc>
            </a:pPr>
            <a:r>
              <a:rPr lang="en-US" sz="6999" spc="272">
                <a:solidFill>
                  <a:srgbClr val="FFFFFF"/>
                </a:solidFill>
                <a:latin typeface="Anton"/>
                <a:ea typeface="Anton"/>
                <a:cs typeface="Anton"/>
                <a:sym typeface="Anton"/>
              </a:rPr>
              <a:t>Đái tháo đường thai kỳ và tăng đường huyết thai kỳ</a:t>
            </a:r>
          </a:p>
          <a:p>
            <a:pPr algn="l">
              <a:lnSpc>
                <a:spcPts val="804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57363" y="971550"/>
            <a:ext cx="10997885" cy="8378186"/>
          </a:xfrm>
          <a:prstGeom prst="rect">
            <a:avLst/>
          </a:prstGeom>
        </p:spPr>
        <p:txBody>
          <a:bodyPr anchor="t" rtlCol="false" tIns="0" lIns="0" bIns="0" rIns="0">
            <a:spAutoFit/>
          </a:bodyPr>
          <a:lstStyle/>
          <a:p>
            <a:pPr algn="just" marL="518196" indent="-259098" lvl="1">
              <a:lnSpc>
                <a:spcPts val="3360"/>
              </a:lnSpc>
              <a:spcBef>
                <a:spcPct val="0"/>
              </a:spcBef>
              <a:buFont typeface="Arial"/>
              <a:buChar char="•"/>
            </a:pPr>
            <a:r>
              <a:rPr lang="en-US" sz="2400" strike="noStrike" u="none">
                <a:solidFill>
                  <a:srgbClr val="000000"/>
                </a:solidFill>
                <a:latin typeface="Arial"/>
                <a:ea typeface="Arial"/>
                <a:cs typeface="Arial"/>
                <a:sym typeface="Arial"/>
              </a:rPr>
              <a:t>Định nghĩa: Đái tháo đường thai kỳ là tình trạng rối loạn dung nạp carbohydrate gây tăng đường huyết với mức độ khác nhau, khởi phát hoặc được phát hiện lần đầu trong thai kỳ.</a:t>
            </a:r>
          </a:p>
          <a:p>
            <a:pPr algn="just">
              <a:lnSpc>
                <a:spcPts val="3360"/>
              </a:lnSpc>
              <a:spcBef>
                <a:spcPct val="0"/>
              </a:spcBef>
            </a:pPr>
          </a:p>
          <a:p>
            <a:pPr algn="just" marL="518196" indent="-259098" lvl="1">
              <a:lnSpc>
                <a:spcPts val="3360"/>
              </a:lnSpc>
              <a:buFont typeface="Arial"/>
              <a:buChar char="•"/>
            </a:pPr>
            <a:r>
              <a:rPr lang="en-US" sz="2400" strike="noStrike" u="none">
                <a:solidFill>
                  <a:srgbClr val="000000"/>
                </a:solidFill>
                <a:latin typeface="Arial"/>
                <a:ea typeface="Arial"/>
                <a:cs typeface="Arial"/>
                <a:sym typeface="Arial"/>
              </a:rPr>
              <a:t>Lưu ý: Không loại trừ khả năng rối loạn dung nạp glucose đã tồn tại trước đó nhưng chưa được chẩn đoán. Định nghĩa này áp dụng bất kể có dùng insulin hay tình trạng còn tồn tại sau sinh hay không.</a:t>
            </a:r>
          </a:p>
          <a:p>
            <a:pPr algn="just">
              <a:lnSpc>
                <a:spcPts val="3360"/>
              </a:lnSpc>
            </a:pPr>
          </a:p>
          <a:p>
            <a:pPr algn="just" marL="518196" indent="-259098" lvl="1">
              <a:lnSpc>
                <a:spcPts val="3360"/>
              </a:lnSpc>
              <a:buFont typeface="Arial"/>
              <a:buChar char="•"/>
            </a:pPr>
            <a:r>
              <a:rPr lang="en-US" sz="2400" strike="noStrike" u="none">
                <a:solidFill>
                  <a:srgbClr val="000000"/>
                </a:solidFill>
                <a:latin typeface="Arial"/>
                <a:ea typeface="Arial"/>
                <a:cs typeface="Arial"/>
                <a:sym typeface="Arial"/>
              </a:rPr>
              <a:t>Phân biệt: Phụ nữ có tiểu đường từ trước khi mang thai → không gọi là tiểu đường thai kỳ mà là “tiểu đường có sẵn khi mang thai” và cần được điều trị trước, trong và sau thai kỳ.  </a:t>
            </a:r>
          </a:p>
          <a:p>
            <a:pPr algn="just">
              <a:lnSpc>
                <a:spcPts val="3360"/>
              </a:lnSpc>
            </a:pPr>
          </a:p>
          <a:p>
            <a:pPr algn="just" marL="518196" indent="-259098" lvl="1">
              <a:lnSpc>
                <a:spcPts val="3360"/>
              </a:lnSpc>
              <a:buFont typeface="Arial"/>
              <a:buChar char="•"/>
            </a:pPr>
            <a:r>
              <a:rPr lang="en-US" sz="2400" strike="noStrike" u="none">
                <a:solidFill>
                  <a:srgbClr val="000000"/>
                </a:solidFill>
                <a:latin typeface="Arial"/>
                <a:ea typeface="Arial"/>
                <a:cs typeface="Arial"/>
                <a:sym typeface="Arial"/>
              </a:rPr>
              <a:t>Sinh lý thai kỳ: </a:t>
            </a:r>
          </a:p>
          <a:p>
            <a:pPr algn="just">
              <a:lnSpc>
                <a:spcPts val="3360"/>
              </a:lnSpc>
            </a:pPr>
            <a:r>
              <a:rPr lang="en-US" sz="2400" strike="noStrike" u="none">
                <a:solidFill>
                  <a:srgbClr val="000000"/>
                </a:solidFill>
                <a:latin typeface="Arial"/>
                <a:ea typeface="Arial"/>
                <a:cs typeface="Arial"/>
                <a:sym typeface="Arial"/>
              </a:rPr>
              <a:t>- </a:t>
            </a:r>
            <a:r>
              <a:rPr lang="en-US" sz="2400" strike="noStrike" u="none">
                <a:solidFill>
                  <a:srgbClr val="000000"/>
                </a:solidFill>
                <a:latin typeface="Arial"/>
                <a:ea typeface="Arial"/>
                <a:cs typeface="Arial"/>
                <a:sym typeface="Arial"/>
              </a:rPr>
              <a:t>Trong giai đoạn sớm (tam cá nguyệt 1 và nửa đầu tam cá nguyệt 2), đường huyết lúc đói và sau ăn thường thấp hơn phụ nữ không mang thai. </a:t>
            </a:r>
          </a:p>
          <a:p>
            <a:pPr algn="just">
              <a:lnSpc>
                <a:spcPts val="3360"/>
              </a:lnSpc>
            </a:pPr>
            <a:r>
              <a:rPr lang="en-US" sz="2400" strike="noStrike" u="none">
                <a:solidFill>
                  <a:srgbClr val="000000"/>
                </a:solidFill>
                <a:latin typeface="Arial"/>
                <a:ea typeface="Arial"/>
                <a:cs typeface="Arial"/>
                <a:sym typeface="Arial"/>
              </a:rPr>
              <a:t>- Đường huyết tăng bất thường ở giai đoạn này có thể phản ánh tiểu đường có sẵn trước đó. </a:t>
            </a:r>
          </a:p>
          <a:p>
            <a:pPr algn="just">
              <a:lnSpc>
                <a:spcPts val="3360"/>
              </a:lnSpc>
            </a:pPr>
            <a:r>
              <a:rPr lang="en-US" sz="2400" strike="noStrike" u="none">
                <a:solidFill>
                  <a:srgbClr val="000000"/>
                </a:solidFill>
                <a:latin typeface="Arial"/>
                <a:ea typeface="Arial"/>
                <a:cs typeface="Arial"/>
                <a:sym typeface="Arial"/>
              </a:rPr>
              <a:t>- Chưa có tiêu chuẩn rõ ràng để chẩn đoán “cao bất thường” ở giai đoạn này.</a:t>
            </a:r>
          </a:p>
          <a:p>
            <a:pPr algn="just">
              <a:lnSpc>
                <a:spcPts val="3360"/>
              </a:lnSpc>
              <a:spcBef>
                <a:spcPct val="0"/>
              </a:spcBef>
            </a:pPr>
          </a:p>
          <a:p>
            <a:pPr algn="just">
              <a:lnSpc>
                <a:spcPts val="3360"/>
              </a:lnSpc>
              <a:spcBef>
                <a:spcPct val="0"/>
              </a:spcBef>
            </a:pPr>
          </a:p>
        </p:txBody>
      </p:sp>
      <p:grpSp>
        <p:nvGrpSpPr>
          <p:cNvPr name="Group 3" id="3"/>
          <p:cNvGrpSpPr/>
          <p:nvPr/>
        </p:nvGrpSpPr>
        <p:grpSpPr>
          <a:xfrm rot="0">
            <a:off x="7821203" y="-476188"/>
            <a:ext cx="6995884" cy="952375"/>
            <a:chOff x="0" y="0"/>
            <a:chExt cx="1842537" cy="250831"/>
          </a:xfrm>
        </p:grpSpPr>
        <p:sp>
          <p:nvSpPr>
            <p:cNvPr name="Freeform 4" id="4"/>
            <p:cNvSpPr/>
            <p:nvPr/>
          </p:nvSpPr>
          <p:spPr>
            <a:xfrm flipH="false" flipV="false" rot="0">
              <a:off x="0" y="0"/>
              <a:ext cx="1842537" cy="250831"/>
            </a:xfrm>
            <a:custGeom>
              <a:avLst/>
              <a:gdLst/>
              <a:ahLst/>
              <a:cxnLst/>
              <a:rect r="r" b="b" t="t" l="l"/>
              <a:pathLst>
                <a:path h="250831" w="1842537">
                  <a:moveTo>
                    <a:pt x="110664" y="0"/>
                  </a:moveTo>
                  <a:lnTo>
                    <a:pt x="1731873" y="0"/>
                  </a:lnTo>
                  <a:cubicBezTo>
                    <a:pt x="1792991" y="0"/>
                    <a:pt x="1842537" y="49546"/>
                    <a:pt x="1842537" y="110664"/>
                  </a:cubicBezTo>
                  <a:lnTo>
                    <a:pt x="1842537" y="140167"/>
                  </a:lnTo>
                  <a:cubicBezTo>
                    <a:pt x="1842537" y="201285"/>
                    <a:pt x="1792991" y="250831"/>
                    <a:pt x="1731873" y="250831"/>
                  </a:cubicBezTo>
                  <a:lnTo>
                    <a:pt x="110664" y="250831"/>
                  </a:lnTo>
                  <a:cubicBezTo>
                    <a:pt x="49546" y="250831"/>
                    <a:pt x="0" y="201285"/>
                    <a:pt x="0" y="140167"/>
                  </a:cubicBezTo>
                  <a:lnTo>
                    <a:pt x="0" y="110664"/>
                  </a:lnTo>
                  <a:cubicBezTo>
                    <a:pt x="0" y="49546"/>
                    <a:pt x="49546" y="0"/>
                    <a:pt x="110664" y="0"/>
                  </a:cubicBezTo>
                  <a:close/>
                </a:path>
              </a:pathLst>
            </a:custGeom>
            <a:solidFill>
              <a:srgbClr val="00B2BD">
                <a:alpha val="69804"/>
              </a:srgbClr>
            </a:solidFill>
          </p:spPr>
        </p:sp>
        <p:sp>
          <p:nvSpPr>
            <p:cNvPr name="TextBox 5" id="5"/>
            <p:cNvSpPr txBox="true"/>
            <p:nvPr/>
          </p:nvSpPr>
          <p:spPr>
            <a:xfrm>
              <a:off x="0" y="-38100"/>
              <a:ext cx="1842537" cy="288931"/>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435557">
            <a:off x="13874145" y="284102"/>
            <a:ext cx="7181933" cy="13411827"/>
            <a:chOff x="0" y="0"/>
            <a:chExt cx="1960075" cy="3660322"/>
          </a:xfrm>
        </p:grpSpPr>
        <p:sp>
          <p:nvSpPr>
            <p:cNvPr name="Freeform 7" id="7"/>
            <p:cNvSpPr/>
            <p:nvPr/>
          </p:nvSpPr>
          <p:spPr>
            <a:xfrm flipH="false" flipV="false" rot="0">
              <a:off x="0" y="0"/>
              <a:ext cx="1960075" cy="3660322"/>
            </a:xfrm>
            <a:custGeom>
              <a:avLst/>
              <a:gdLst/>
              <a:ahLst/>
              <a:cxnLst/>
              <a:rect r="r" b="b" t="t" l="l"/>
              <a:pathLst>
                <a:path h="3660322" w="1960075">
                  <a:moveTo>
                    <a:pt x="0" y="0"/>
                  </a:moveTo>
                  <a:lnTo>
                    <a:pt x="1960075" y="0"/>
                  </a:lnTo>
                  <a:lnTo>
                    <a:pt x="1960075" y="3660322"/>
                  </a:lnTo>
                  <a:lnTo>
                    <a:pt x="0" y="3660322"/>
                  </a:lnTo>
                  <a:close/>
                </a:path>
              </a:pathLst>
            </a:custGeom>
            <a:solidFill>
              <a:srgbClr val="007076"/>
            </a:solidFill>
          </p:spPr>
        </p:sp>
        <p:sp>
          <p:nvSpPr>
            <p:cNvPr name="TextBox 8" id="8"/>
            <p:cNvSpPr txBox="true"/>
            <p:nvPr/>
          </p:nvSpPr>
          <p:spPr>
            <a:xfrm>
              <a:off x="0" y="-57150"/>
              <a:ext cx="1960075" cy="3717472"/>
            </a:xfrm>
            <a:prstGeom prst="rect">
              <a:avLst/>
            </a:prstGeom>
          </p:spPr>
          <p:txBody>
            <a:bodyPr anchor="ctr" rtlCol="false" tIns="50800" lIns="50800" bIns="50800" rIns="50800"/>
            <a:lstStyle/>
            <a:p>
              <a:pPr algn="ctr">
                <a:lnSpc>
                  <a:spcPts val="2735"/>
                </a:lnSpc>
              </a:pPr>
            </a:p>
          </p:txBody>
        </p:sp>
      </p:grpSp>
      <p:grpSp>
        <p:nvGrpSpPr>
          <p:cNvPr name="Group 9" id="9"/>
          <p:cNvGrpSpPr/>
          <p:nvPr/>
        </p:nvGrpSpPr>
        <p:grpSpPr>
          <a:xfrm rot="1435557">
            <a:off x="15083511" y="687446"/>
            <a:ext cx="6986782" cy="14276457"/>
            <a:chOff x="0" y="0"/>
            <a:chExt cx="1906815" cy="3896295"/>
          </a:xfrm>
        </p:grpSpPr>
        <p:sp>
          <p:nvSpPr>
            <p:cNvPr name="Freeform 10" id="10"/>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solidFill>
              <a:srgbClr val="00B2BD"/>
            </a:solidFill>
          </p:spPr>
        </p:sp>
        <p:sp>
          <p:nvSpPr>
            <p:cNvPr name="TextBox 11" id="11"/>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2" id="12"/>
          <p:cNvGrpSpPr/>
          <p:nvPr/>
        </p:nvGrpSpPr>
        <p:grpSpPr>
          <a:xfrm rot="1435557">
            <a:off x="16964360" y="1258408"/>
            <a:ext cx="6986782" cy="14276457"/>
            <a:chOff x="0" y="0"/>
            <a:chExt cx="1906815" cy="3896295"/>
          </a:xfrm>
        </p:grpSpPr>
        <p:sp>
          <p:nvSpPr>
            <p:cNvPr name="Freeform 13" id="13"/>
            <p:cNvSpPr/>
            <p:nvPr/>
          </p:nvSpPr>
          <p:spPr>
            <a:xfrm flipH="false" flipV="false" rot="0">
              <a:off x="0" y="0"/>
              <a:ext cx="1906815" cy="3896295"/>
            </a:xfrm>
            <a:custGeom>
              <a:avLst/>
              <a:gdLst/>
              <a:ahLst/>
              <a:cxnLst/>
              <a:rect r="r" b="b" t="t" l="l"/>
              <a:pathLst>
                <a:path h="3896295" w="1906815">
                  <a:moveTo>
                    <a:pt x="0" y="0"/>
                  </a:moveTo>
                  <a:lnTo>
                    <a:pt x="1906815" y="0"/>
                  </a:lnTo>
                  <a:lnTo>
                    <a:pt x="1906815" y="3896295"/>
                  </a:lnTo>
                  <a:lnTo>
                    <a:pt x="0" y="3896295"/>
                  </a:lnTo>
                  <a:close/>
                </a:path>
              </a:pathLst>
            </a:custGeom>
            <a:solidFill>
              <a:srgbClr val="00949D"/>
            </a:solidFill>
          </p:spPr>
        </p:sp>
        <p:sp>
          <p:nvSpPr>
            <p:cNvPr name="TextBox 14" id="14"/>
            <p:cNvSpPr txBox="true"/>
            <p:nvPr/>
          </p:nvSpPr>
          <p:spPr>
            <a:xfrm>
              <a:off x="0" y="-57150"/>
              <a:ext cx="1906815" cy="3953445"/>
            </a:xfrm>
            <a:prstGeom prst="rect">
              <a:avLst/>
            </a:prstGeom>
          </p:spPr>
          <p:txBody>
            <a:bodyPr anchor="ctr" rtlCol="false" tIns="50800" lIns="50800" bIns="50800" rIns="50800"/>
            <a:lstStyle/>
            <a:p>
              <a:pPr algn="ctr">
                <a:lnSpc>
                  <a:spcPts val="2735"/>
                </a:lnSpc>
              </a:pPr>
            </a:p>
          </p:txBody>
        </p:sp>
      </p:grpSp>
      <p:grpSp>
        <p:nvGrpSpPr>
          <p:cNvPr name="Group 15" id="15"/>
          <p:cNvGrpSpPr/>
          <p:nvPr/>
        </p:nvGrpSpPr>
        <p:grpSpPr>
          <a:xfrm rot="-10800000">
            <a:off x="845770" y="9847814"/>
            <a:ext cx="6720660" cy="823500"/>
            <a:chOff x="0" y="0"/>
            <a:chExt cx="1770050" cy="216889"/>
          </a:xfrm>
        </p:grpSpPr>
        <p:sp>
          <p:nvSpPr>
            <p:cNvPr name="Freeform 16" id="16"/>
            <p:cNvSpPr/>
            <p:nvPr/>
          </p:nvSpPr>
          <p:spPr>
            <a:xfrm flipH="false" flipV="false" rot="0">
              <a:off x="0" y="0"/>
              <a:ext cx="1770050" cy="216889"/>
            </a:xfrm>
            <a:custGeom>
              <a:avLst/>
              <a:gdLst/>
              <a:ahLst/>
              <a:cxnLst/>
              <a:rect r="r" b="b" t="t" l="l"/>
              <a:pathLst>
                <a:path h="216889" w="1770050">
                  <a:moveTo>
                    <a:pt x="108444" y="0"/>
                  </a:moveTo>
                  <a:lnTo>
                    <a:pt x="1661606" y="0"/>
                  </a:lnTo>
                  <a:cubicBezTo>
                    <a:pt x="1690367" y="0"/>
                    <a:pt x="1717951" y="11425"/>
                    <a:pt x="1738288" y="31763"/>
                  </a:cubicBezTo>
                  <a:cubicBezTo>
                    <a:pt x="1758625" y="52100"/>
                    <a:pt x="1770050" y="79683"/>
                    <a:pt x="1770050" y="108444"/>
                  </a:cubicBezTo>
                  <a:lnTo>
                    <a:pt x="1770050" y="108444"/>
                  </a:lnTo>
                  <a:cubicBezTo>
                    <a:pt x="1770050" y="137206"/>
                    <a:pt x="1758625" y="164789"/>
                    <a:pt x="1738288" y="185126"/>
                  </a:cubicBezTo>
                  <a:cubicBezTo>
                    <a:pt x="1717951" y="205463"/>
                    <a:pt x="1690367" y="216889"/>
                    <a:pt x="1661606" y="216889"/>
                  </a:cubicBezTo>
                  <a:lnTo>
                    <a:pt x="108444" y="216889"/>
                  </a:lnTo>
                  <a:cubicBezTo>
                    <a:pt x="79683" y="216889"/>
                    <a:pt x="52100" y="205463"/>
                    <a:pt x="31763" y="185126"/>
                  </a:cubicBezTo>
                  <a:cubicBezTo>
                    <a:pt x="11425" y="164789"/>
                    <a:pt x="0" y="137206"/>
                    <a:pt x="0" y="108444"/>
                  </a:cubicBezTo>
                  <a:lnTo>
                    <a:pt x="0" y="108444"/>
                  </a:lnTo>
                  <a:cubicBezTo>
                    <a:pt x="0" y="79683"/>
                    <a:pt x="11425" y="52100"/>
                    <a:pt x="31763" y="31763"/>
                  </a:cubicBezTo>
                  <a:cubicBezTo>
                    <a:pt x="52100" y="11425"/>
                    <a:pt x="79683" y="0"/>
                    <a:pt x="108444" y="0"/>
                  </a:cubicBezTo>
                  <a:close/>
                </a:path>
              </a:pathLst>
            </a:custGeom>
            <a:solidFill>
              <a:srgbClr val="007076">
                <a:alpha val="69804"/>
              </a:srgbClr>
            </a:solidFill>
          </p:spPr>
        </p:sp>
        <p:sp>
          <p:nvSpPr>
            <p:cNvPr name="TextBox 17" id="17"/>
            <p:cNvSpPr txBox="true"/>
            <p:nvPr/>
          </p:nvSpPr>
          <p:spPr>
            <a:xfrm>
              <a:off x="0" y="-38100"/>
              <a:ext cx="1770050" cy="25498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857952" y="3208786"/>
            <a:ext cx="5023289" cy="502328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a:ln w="123825" cap="sq">
              <a:solidFill>
                <a:srgbClr val="FFFFFF"/>
              </a:solidFill>
              <a:prstDash val="solid"/>
              <a:miter/>
            </a:ln>
          </p:spPr>
        </p:sp>
      </p:grpSp>
      <p:grpSp>
        <p:nvGrpSpPr>
          <p:cNvPr name="Group 20" id="20"/>
          <p:cNvGrpSpPr/>
          <p:nvPr/>
        </p:nvGrpSpPr>
        <p:grpSpPr>
          <a:xfrm rot="0">
            <a:off x="1531585" y="5846046"/>
            <a:ext cx="320486" cy="32048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grpSp>
        <p:nvGrpSpPr>
          <p:cNvPr name="Group 23" id="23"/>
          <p:cNvGrpSpPr/>
          <p:nvPr/>
        </p:nvGrpSpPr>
        <p:grpSpPr>
          <a:xfrm rot="0">
            <a:off x="1531585" y="7647615"/>
            <a:ext cx="320486" cy="32048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5" id="25"/>
            <p:cNvSpPr txBox="true"/>
            <p:nvPr/>
          </p:nvSpPr>
          <p:spPr>
            <a:xfrm>
              <a:off x="76200" y="19050"/>
              <a:ext cx="660400" cy="717550"/>
            </a:xfrm>
            <a:prstGeom prst="rect">
              <a:avLst/>
            </a:prstGeom>
          </p:spPr>
          <p:txBody>
            <a:bodyPr anchor="ctr" rtlCol="false" tIns="23649" lIns="23649" bIns="23649" rIns="23649"/>
            <a:lstStyle/>
            <a:p>
              <a:pPr algn="ctr">
                <a:lnSpc>
                  <a:spcPts val="2735"/>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0" y="0"/>
            <a:ext cx="18803247" cy="12527663"/>
          </a:xfrm>
          <a:custGeom>
            <a:avLst/>
            <a:gdLst/>
            <a:ahLst/>
            <a:cxnLst/>
            <a:rect r="r" b="b" t="t" l="l"/>
            <a:pathLst>
              <a:path h="12527663" w="18803247">
                <a:moveTo>
                  <a:pt x="0" y="0"/>
                </a:moveTo>
                <a:lnTo>
                  <a:pt x="18803247" y="0"/>
                </a:lnTo>
                <a:lnTo>
                  <a:pt x="18803247" y="12527663"/>
                </a:lnTo>
                <a:lnTo>
                  <a:pt x="0" y="12527663"/>
                </a:lnTo>
                <a:lnTo>
                  <a:pt x="0" y="0"/>
                </a:lnTo>
                <a:close/>
              </a:path>
            </a:pathLst>
          </a:custGeom>
          <a:blipFill>
            <a:blip r:embed="rId3"/>
            <a:stretch>
              <a:fillRect l="0" t="0" r="0" b="0"/>
            </a:stretch>
          </a:blipFill>
        </p:spPr>
      </p:sp>
      <p:sp>
        <p:nvSpPr>
          <p:cNvPr name="Freeform 4" id="4"/>
          <p:cNvSpPr/>
          <p:nvPr/>
        </p:nvSpPr>
        <p:spPr>
          <a:xfrm flipH="false" flipV="false" rot="0">
            <a:off x="1028700"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8600"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68500"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2364023" y="2308799"/>
            <a:ext cx="8391115" cy="2377729"/>
            <a:chOff x="0" y="0"/>
            <a:chExt cx="2210006" cy="626233"/>
          </a:xfrm>
        </p:grpSpPr>
        <p:sp>
          <p:nvSpPr>
            <p:cNvPr name="Freeform 8" id="8"/>
            <p:cNvSpPr/>
            <p:nvPr/>
          </p:nvSpPr>
          <p:spPr>
            <a:xfrm flipH="false" flipV="false" rot="0">
              <a:off x="0" y="0"/>
              <a:ext cx="2210006" cy="626233"/>
            </a:xfrm>
            <a:custGeom>
              <a:avLst/>
              <a:gdLst/>
              <a:ahLst/>
              <a:cxnLst/>
              <a:rect r="r" b="b" t="t" l="l"/>
              <a:pathLst>
                <a:path h="626233" w="2210006">
                  <a:moveTo>
                    <a:pt x="0" y="0"/>
                  </a:moveTo>
                  <a:lnTo>
                    <a:pt x="2210006" y="0"/>
                  </a:lnTo>
                  <a:lnTo>
                    <a:pt x="2210006" y="626233"/>
                  </a:lnTo>
                  <a:lnTo>
                    <a:pt x="0" y="626233"/>
                  </a:lnTo>
                  <a:close/>
                </a:path>
              </a:pathLst>
            </a:custGeom>
            <a:solidFill>
              <a:srgbClr val="FFFFFF"/>
            </a:solidFill>
          </p:spPr>
        </p:sp>
        <p:sp>
          <p:nvSpPr>
            <p:cNvPr name="TextBox 9" id="9"/>
            <p:cNvSpPr txBox="true"/>
            <p:nvPr/>
          </p:nvSpPr>
          <p:spPr>
            <a:xfrm>
              <a:off x="0" y="-38100"/>
              <a:ext cx="2210006" cy="664333"/>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592623" y="2435799"/>
            <a:ext cx="8391115" cy="2044700"/>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Phân tích dữ liệu về bệnh đái tháo đường</a:t>
            </a:r>
          </a:p>
        </p:txBody>
      </p:sp>
      <p:grpSp>
        <p:nvGrpSpPr>
          <p:cNvPr name="Group 11" id="11"/>
          <p:cNvGrpSpPr/>
          <p:nvPr/>
        </p:nvGrpSpPr>
        <p:grpSpPr>
          <a:xfrm rot="0">
            <a:off x="656958" y="2308799"/>
            <a:ext cx="1483284" cy="1740158"/>
            <a:chOff x="0" y="0"/>
            <a:chExt cx="390659" cy="458313"/>
          </a:xfrm>
        </p:grpSpPr>
        <p:sp>
          <p:nvSpPr>
            <p:cNvPr name="Freeform 12" id="12"/>
            <p:cNvSpPr/>
            <p:nvPr/>
          </p:nvSpPr>
          <p:spPr>
            <a:xfrm flipH="false" flipV="false" rot="0">
              <a:off x="0" y="0"/>
              <a:ext cx="390659" cy="458313"/>
            </a:xfrm>
            <a:custGeom>
              <a:avLst/>
              <a:gdLst/>
              <a:ahLst/>
              <a:cxnLst/>
              <a:rect r="r" b="b" t="t" l="l"/>
              <a:pathLst>
                <a:path h="458313" w="390659">
                  <a:moveTo>
                    <a:pt x="0" y="0"/>
                  </a:moveTo>
                  <a:lnTo>
                    <a:pt x="390659" y="0"/>
                  </a:lnTo>
                  <a:lnTo>
                    <a:pt x="390659" y="458313"/>
                  </a:lnTo>
                  <a:lnTo>
                    <a:pt x="0" y="458313"/>
                  </a:lnTo>
                  <a:close/>
                </a:path>
              </a:pathLst>
            </a:custGeom>
            <a:solidFill>
              <a:srgbClr val="FFFFFF"/>
            </a:solidFill>
          </p:spPr>
        </p:sp>
        <p:sp>
          <p:nvSpPr>
            <p:cNvPr name="TextBox 13" id="13"/>
            <p:cNvSpPr txBox="true"/>
            <p:nvPr/>
          </p:nvSpPr>
          <p:spPr>
            <a:xfrm>
              <a:off x="0" y="-38100"/>
              <a:ext cx="390659" cy="496413"/>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962025" y="2605489"/>
            <a:ext cx="1646398"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07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363" y="0"/>
            <a:ext cx="6058396" cy="10287000"/>
            <a:chOff x="0" y="0"/>
            <a:chExt cx="1595627" cy="2709333"/>
          </a:xfrm>
        </p:grpSpPr>
        <p:sp>
          <p:nvSpPr>
            <p:cNvPr name="Freeform 4" id="4"/>
            <p:cNvSpPr/>
            <p:nvPr/>
          </p:nvSpPr>
          <p:spPr>
            <a:xfrm flipH="false" flipV="false" rot="0">
              <a:off x="0" y="0"/>
              <a:ext cx="1595627" cy="2709333"/>
            </a:xfrm>
            <a:custGeom>
              <a:avLst/>
              <a:gdLst/>
              <a:ahLst/>
              <a:cxnLst/>
              <a:rect r="r" b="b" t="t" l="l"/>
              <a:pathLst>
                <a:path h="2709333" w="1595627">
                  <a:moveTo>
                    <a:pt x="0" y="0"/>
                  </a:moveTo>
                  <a:lnTo>
                    <a:pt x="1595627" y="0"/>
                  </a:lnTo>
                  <a:lnTo>
                    <a:pt x="1595627" y="2709333"/>
                  </a:lnTo>
                  <a:lnTo>
                    <a:pt x="0" y="2709333"/>
                  </a:lnTo>
                  <a:close/>
                </a:path>
              </a:pathLst>
            </a:custGeom>
            <a:solidFill>
              <a:srgbClr val="FFFFFF"/>
            </a:solidFill>
          </p:spPr>
        </p:sp>
        <p:sp>
          <p:nvSpPr>
            <p:cNvPr name="TextBox 5" id="5"/>
            <p:cNvSpPr txBox="true"/>
            <p:nvPr/>
          </p:nvSpPr>
          <p:spPr>
            <a:xfrm>
              <a:off x="0" y="-38100"/>
              <a:ext cx="1595627"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98600"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68500"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5400000">
            <a:off x="-533477" y="4040813"/>
            <a:ext cx="7311123" cy="1708156"/>
          </a:xfrm>
          <a:prstGeom prst="rect">
            <a:avLst/>
          </a:prstGeom>
        </p:spPr>
        <p:txBody>
          <a:bodyPr anchor="t" rtlCol="false" tIns="0" lIns="0" bIns="0" rIns="0">
            <a:spAutoFit/>
          </a:bodyPr>
          <a:lstStyle/>
          <a:p>
            <a:pPr algn="just">
              <a:lnSpc>
                <a:spcPts val="13999"/>
              </a:lnSpc>
            </a:pPr>
            <a:r>
              <a:rPr lang="en-US" sz="9999" spc="389">
                <a:solidFill>
                  <a:srgbClr val="292929"/>
                </a:solidFill>
                <a:latin typeface="Anton"/>
                <a:ea typeface="Anton"/>
                <a:cs typeface="Anton"/>
                <a:sym typeface="Anton"/>
              </a:rPr>
              <a:t>NỘI DUNG</a:t>
            </a:r>
          </a:p>
        </p:txBody>
      </p:sp>
      <p:sp>
        <p:nvSpPr>
          <p:cNvPr name="TextBox 10" id="10"/>
          <p:cNvSpPr txBox="true"/>
          <p:nvPr/>
        </p:nvSpPr>
        <p:spPr>
          <a:xfrm rot="0">
            <a:off x="6370115" y="1533144"/>
            <a:ext cx="1912638" cy="866775"/>
          </a:xfrm>
          <a:prstGeom prst="rect">
            <a:avLst/>
          </a:prstGeom>
        </p:spPr>
        <p:txBody>
          <a:bodyPr anchor="t" rtlCol="false" tIns="0" lIns="0" bIns="0" rIns="0">
            <a:spAutoFit/>
          </a:bodyPr>
          <a:lstStyle/>
          <a:p>
            <a:pPr algn="l">
              <a:lnSpc>
                <a:spcPts val="6899"/>
              </a:lnSpc>
            </a:pPr>
            <a:r>
              <a:rPr lang="en-US" sz="5999" spc="233">
                <a:solidFill>
                  <a:srgbClr val="FFFFFF"/>
                </a:solidFill>
                <a:latin typeface="Anton"/>
                <a:ea typeface="Anton"/>
                <a:cs typeface="Anton"/>
                <a:sym typeface="Anton"/>
              </a:rPr>
              <a:t>01</a:t>
            </a:r>
          </a:p>
        </p:txBody>
      </p:sp>
      <p:sp>
        <p:nvSpPr>
          <p:cNvPr name="TextBox 11" id="11"/>
          <p:cNvSpPr txBox="true"/>
          <p:nvPr/>
        </p:nvSpPr>
        <p:spPr>
          <a:xfrm rot="0">
            <a:off x="6370115" y="2425319"/>
            <a:ext cx="4181477" cy="358775"/>
          </a:xfrm>
          <a:prstGeom prst="rect">
            <a:avLst/>
          </a:prstGeom>
        </p:spPr>
        <p:txBody>
          <a:bodyPr anchor="t" rtlCol="false" tIns="0" lIns="0" bIns="0" rIns="0">
            <a:spAutoFit/>
          </a:bodyPr>
          <a:lstStyle/>
          <a:p>
            <a:pPr algn="l">
              <a:lnSpc>
                <a:spcPts val="2650"/>
              </a:lnSpc>
            </a:pPr>
            <a:r>
              <a:rPr lang="en-US" sz="2500" spc="-67">
                <a:solidFill>
                  <a:srgbClr val="FFFFFF"/>
                </a:solidFill>
                <a:latin typeface="Arial"/>
                <a:ea typeface="Arial"/>
                <a:cs typeface="Arial"/>
                <a:sym typeface="Arial"/>
              </a:rPr>
              <a:t>Giới thiệu</a:t>
            </a:r>
          </a:p>
        </p:txBody>
      </p:sp>
      <p:sp>
        <p:nvSpPr>
          <p:cNvPr name="TextBox 12" id="12"/>
          <p:cNvSpPr txBox="true"/>
          <p:nvPr/>
        </p:nvSpPr>
        <p:spPr>
          <a:xfrm rot="0">
            <a:off x="10115840" y="1533144"/>
            <a:ext cx="1912638" cy="866775"/>
          </a:xfrm>
          <a:prstGeom prst="rect">
            <a:avLst/>
          </a:prstGeom>
        </p:spPr>
        <p:txBody>
          <a:bodyPr anchor="t" rtlCol="false" tIns="0" lIns="0" bIns="0" rIns="0">
            <a:spAutoFit/>
          </a:bodyPr>
          <a:lstStyle/>
          <a:p>
            <a:pPr algn="l">
              <a:lnSpc>
                <a:spcPts val="6899"/>
              </a:lnSpc>
            </a:pPr>
            <a:r>
              <a:rPr lang="en-US" sz="5999" spc="233">
                <a:solidFill>
                  <a:srgbClr val="FFFFFF"/>
                </a:solidFill>
                <a:latin typeface="Anton"/>
                <a:ea typeface="Anton"/>
                <a:cs typeface="Anton"/>
                <a:sym typeface="Anton"/>
              </a:rPr>
              <a:t>02</a:t>
            </a:r>
          </a:p>
        </p:txBody>
      </p:sp>
      <p:sp>
        <p:nvSpPr>
          <p:cNvPr name="TextBox 13" id="13"/>
          <p:cNvSpPr txBox="true"/>
          <p:nvPr/>
        </p:nvSpPr>
        <p:spPr>
          <a:xfrm rot="0">
            <a:off x="14630691" y="1533144"/>
            <a:ext cx="1912638" cy="866775"/>
          </a:xfrm>
          <a:prstGeom prst="rect">
            <a:avLst/>
          </a:prstGeom>
        </p:spPr>
        <p:txBody>
          <a:bodyPr anchor="t" rtlCol="false" tIns="0" lIns="0" bIns="0" rIns="0">
            <a:spAutoFit/>
          </a:bodyPr>
          <a:lstStyle/>
          <a:p>
            <a:pPr algn="l">
              <a:lnSpc>
                <a:spcPts val="6899"/>
              </a:lnSpc>
            </a:pPr>
            <a:r>
              <a:rPr lang="en-US" sz="5999" spc="233">
                <a:solidFill>
                  <a:srgbClr val="FFFFFF"/>
                </a:solidFill>
                <a:latin typeface="Anton"/>
                <a:ea typeface="Anton"/>
                <a:cs typeface="Anton"/>
                <a:sym typeface="Anton"/>
              </a:rPr>
              <a:t>03</a:t>
            </a:r>
          </a:p>
        </p:txBody>
      </p:sp>
      <p:sp>
        <p:nvSpPr>
          <p:cNvPr name="TextBox 14" id="14"/>
          <p:cNvSpPr txBox="true"/>
          <p:nvPr/>
        </p:nvSpPr>
        <p:spPr>
          <a:xfrm rot="0">
            <a:off x="14630691" y="2425319"/>
            <a:ext cx="4181477" cy="358775"/>
          </a:xfrm>
          <a:prstGeom prst="rect">
            <a:avLst/>
          </a:prstGeom>
        </p:spPr>
        <p:txBody>
          <a:bodyPr anchor="t" rtlCol="false" tIns="0" lIns="0" bIns="0" rIns="0">
            <a:spAutoFit/>
          </a:bodyPr>
          <a:lstStyle/>
          <a:p>
            <a:pPr algn="l">
              <a:lnSpc>
                <a:spcPts val="2650"/>
              </a:lnSpc>
            </a:pPr>
            <a:r>
              <a:rPr lang="en-US" sz="2500" spc="-67">
                <a:solidFill>
                  <a:srgbClr val="FFFFFF"/>
                </a:solidFill>
                <a:latin typeface="Arial"/>
                <a:ea typeface="Arial"/>
                <a:cs typeface="Arial"/>
                <a:sym typeface="Arial"/>
              </a:rPr>
              <a:t>Phân loại</a:t>
            </a:r>
          </a:p>
        </p:txBody>
      </p:sp>
      <p:sp>
        <p:nvSpPr>
          <p:cNvPr name="TextBox 15" id="15"/>
          <p:cNvSpPr txBox="true"/>
          <p:nvPr/>
        </p:nvSpPr>
        <p:spPr>
          <a:xfrm rot="0">
            <a:off x="6370115" y="4393844"/>
            <a:ext cx="1912638" cy="866775"/>
          </a:xfrm>
          <a:prstGeom prst="rect">
            <a:avLst/>
          </a:prstGeom>
        </p:spPr>
        <p:txBody>
          <a:bodyPr anchor="t" rtlCol="false" tIns="0" lIns="0" bIns="0" rIns="0">
            <a:spAutoFit/>
          </a:bodyPr>
          <a:lstStyle/>
          <a:p>
            <a:pPr algn="l">
              <a:lnSpc>
                <a:spcPts val="6899"/>
              </a:lnSpc>
            </a:pPr>
            <a:r>
              <a:rPr lang="en-US" sz="5999" spc="233">
                <a:solidFill>
                  <a:srgbClr val="FFFFFF"/>
                </a:solidFill>
                <a:latin typeface="Anton"/>
                <a:ea typeface="Anton"/>
                <a:cs typeface="Anton"/>
                <a:sym typeface="Anton"/>
              </a:rPr>
              <a:t>04</a:t>
            </a:r>
          </a:p>
        </p:txBody>
      </p:sp>
      <p:sp>
        <p:nvSpPr>
          <p:cNvPr name="TextBox 16" id="16"/>
          <p:cNvSpPr txBox="true"/>
          <p:nvPr/>
        </p:nvSpPr>
        <p:spPr>
          <a:xfrm rot="0">
            <a:off x="10115840" y="4393844"/>
            <a:ext cx="1912638" cy="866775"/>
          </a:xfrm>
          <a:prstGeom prst="rect">
            <a:avLst/>
          </a:prstGeom>
        </p:spPr>
        <p:txBody>
          <a:bodyPr anchor="t" rtlCol="false" tIns="0" lIns="0" bIns="0" rIns="0">
            <a:spAutoFit/>
          </a:bodyPr>
          <a:lstStyle/>
          <a:p>
            <a:pPr algn="l">
              <a:lnSpc>
                <a:spcPts val="6899"/>
              </a:lnSpc>
            </a:pPr>
            <a:r>
              <a:rPr lang="en-US" sz="5999" spc="233">
                <a:solidFill>
                  <a:srgbClr val="FFFFFF"/>
                </a:solidFill>
                <a:latin typeface="Anton"/>
                <a:ea typeface="Anton"/>
                <a:cs typeface="Anton"/>
                <a:sym typeface="Anton"/>
              </a:rPr>
              <a:t>05</a:t>
            </a:r>
          </a:p>
        </p:txBody>
      </p:sp>
      <p:sp>
        <p:nvSpPr>
          <p:cNvPr name="TextBox 17" id="17"/>
          <p:cNvSpPr txBox="true"/>
          <p:nvPr/>
        </p:nvSpPr>
        <p:spPr>
          <a:xfrm rot="0">
            <a:off x="14668791" y="4375683"/>
            <a:ext cx="1912638" cy="866775"/>
          </a:xfrm>
          <a:prstGeom prst="rect">
            <a:avLst/>
          </a:prstGeom>
        </p:spPr>
        <p:txBody>
          <a:bodyPr anchor="t" rtlCol="false" tIns="0" lIns="0" bIns="0" rIns="0">
            <a:spAutoFit/>
          </a:bodyPr>
          <a:lstStyle/>
          <a:p>
            <a:pPr algn="l">
              <a:lnSpc>
                <a:spcPts val="6899"/>
              </a:lnSpc>
            </a:pPr>
            <a:r>
              <a:rPr lang="en-US" sz="5999" spc="233">
                <a:solidFill>
                  <a:srgbClr val="FFFFFF"/>
                </a:solidFill>
                <a:latin typeface="Anton"/>
                <a:ea typeface="Anton"/>
                <a:cs typeface="Anton"/>
                <a:sym typeface="Anton"/>
              </a:rPr>
              <a:t>06</a:t>
            </a:r>
          </a:p>
        </p:txBody>
      </p:sp>
      <p:sp>
        <p:nvSpPr>
          <p:cNvPr name="TextBox 18" id="18"/>
          <p:cNvSpPr txBox="true"/>
          <p:nvPr/>
        </p:nvSpPr>
        <p:spPr>
          <a:xfrm rot="0">
            <a:off x="6370115" y="7627138"/>
            <a:ext cx="1912638" cy="866775"/>
          </a:xfrm>
          <a:prstGeom prst="rect">
            <a:avLst/>
          </a:prstGeom>
        </p:spPr>
        <p:txBody>
          <a:bodyPr anchor="t" rtlCol="false" tIns="0" lIns="0" bIns="0" rIns="0">
            <a:spAutoFit/>
          </a:bodyPr>
          <a:lstStyle/>
          <a:p>
            <a:pPr algn="l">
              <a:lnSpc>
                <a:spcPts val="6899"/>
              </a:lnSpc>
            </a:pPr>
            <a:r>
              <a:rPr lang="en-US" sz="5999" spc="233">
                <a:solidFill>
                  <a:srgbClr val="FFFFFF"/>
                </a:solidFill>
                <a:latin typeface="Anton"/>
                <a:ea typeface="Anton"/>
                <a:cs typeface="Anton"/>
                <a:sym typeface="Anton"/>
              </a:rPr>
              <a:t>07</a:t>
            </a:r>
          </a:p>
        </p:txBody>
      </p:sp>
      <p:sp>
        <p:nvSpPr>
          <p:cNvPr name="TextBox 19" id="19"/>
          <p:cNvSpPr txBox="true"/>
          <p:nvPr/>
        </p:nvSpPr>
        <p:spPr>
          <a:xfrm rot="0">
            <a:off x="6370115" y="8519312"/>
            <a:ext cx="2773885" cy="1025525"/>
          </a:xfrm>
          <a:prstGeom prst="rect">
            <a:avLst/>
          </a:prstGeom>
        </p:spPr>
        <p:txBody>
          <a:bodyPr anchor="t" rtlCol="false" tIns="0" lIns="0" bIns="0" rIns="0">
            <a:spAutoFit/>
          </a:bodyPr>
          <a:lstStyle/>
          <a:p>
            <a:pPr algn="l">
              <a:lnSpc>
                <a:spcPts val="2650"/>
              </a:lnSpc>
            </a:pPr>
            <a:r>
              <a:rPr lang="en-US" sz="2500" spc="-67">
                <a:solidFill>
                  <a:srgbClr val="FFFFFF"/>
                </a:solidFill>
                <a:latin typeface="Arial"/>
                <a:ea typeface="Arial"/>
                <a:cs typeface="Arial"/>
                <a:sym typeface="Arial"/>
              </a:rPr>
              <a:t>Phân tích dữ liệu về bệnh đái tháo đường</a:t>
            </a:r>
          </a:p>
        </p:txBody>
      </p:sp>
      <p:sp>
        <p:nvSpPr>
          <p:cNvPr name="TextBox 20" id="20"/>
          <p:cNvSpPr txBox="true"/>
          <p:nvPr/>
        </p:nvSpPr>
        <p:spPr>
          <a:xfrm rot="0">
            <a:off x="10115840" y="2425319"/>
            <a:ext cx="4181477" cy="1358900"/>
          </a:xfrm>
          <a:prstGeom prst="rect">
            <a:avLst/>
          </a:prstGeom>
        </p:spPr>
        <p:txBody>
          <a:bodyPr anchor="t" rtlCol="false" tIns="0" lIns="0" bIns="0" rIns="0">
            <a:spAutoFit/>
          </a:bodyPr>
          <a:lstStyle/>
          <a:p>
            <a:pPr algn="l">
              <a:lnSpc>
                <a:spcPts val="2650"/>
              </a:lnSpc>
            </a:pPr>
            <a:r>
              <a:rPr lang="en-US" sz="2500" spc="-67">
                <a:solidFill>
                  <a:srgbClr val="FFFFFF"/>
                </a:solidFill>
                <a:latin typeface="Arial"/>
                <a:ea typeface="Arial"/>
                <a:cs typeface="Arial"/>
                <a:sym typeface="Arial"/>
              </a:rPr>
              <a:t>Định nghĩa và tiêu chí chẩn đoán bệnh đái tháo đường và các thể rối loạn dung nạp glucose khác.</a:t>
            </a:r>
          </a:p>
        </p:txBody>
      </p:sp>
      <p:sp>
        <p:nvSpPr>
          <p:cNvPr name="TextBox 21" id="21"/>
          <p:cNvSpPr txBox="true"/>
          <p:nvPr/>
        </p:nvSpPr>
        <p:spPr>
          <a:xfrm rot="0">
            <a:off x="6370115" y="5261508"/>
            <a:ext cx="3477657" cy="2025650"/>
          </a:xfrm>
          <a:prstGeom prst="rect">
            <a:avLst/>
          </a:prstGeom>
        </p:spPr>
        <p:txBody>
          <a:bodyPr anchor="t" rtlCol="false" tIns="0" lIns="0" bIns="0" rIns="0">
            <a:spAutoFit/>
          </a:bodyPr>
          <a:lstStyle/>
          <a:p>
            <a:pPr algn="l" marL="0" indent="0" lvl="0">
              <a:lnSpc>
                <a:spcPts val="2650"/>
              </a:lnSpc>
              <a:spcBef>
                <a:spcPct val="0"/>
              </a:spcBef>
            </a:pPr>
            <a:r>
              <a:rPr lang="en-US" sz="2500" spc="-67" strike="noStrike" u="none">
                <a:solidFill>
                  <a:srgbClr val="FFFFFF"/>
                </a:solidFill>
                <a:latin typeface="Arial"/>
                <a:ea typeface="Arial"/>
                <a:cs typeface="Arial"/>
                <a:sym typeface="Arial"/>
              </a:rPr>
              <a:t>C</a:t>
            </a:r>
            <a:r>
              <a:rPr lang="en-US" sz="2500" spc="-67" strike="noStrike" u="none">
                <a:solidFill>
                  <a:srgbClr val="FFFFFF"/>
                </a:solidFill>
                <a:latin typeface="Arial"/>
                <a:ea typeface="Arial"/>
                <a:cs typeface="Arial"/>
                <a:sym typeface="Arial"/>
              </a:rPr>
              <a:t>ác gia</a:t>
            </a:r>
            <a:r>
              <a:rPr lang="en-US" sz="2500" spc="-67" strike="noStrike" u="none">
                <a:solidFill>
                  <a:srgbClr val="FFFFFF"/>
                </a:solidFill>
                <a:latin typeface="Arial"/>
                <a:ea typeface="Arial"/>
                <a:cs typeface="Arial"/>
                <a:sym typeface="Arial"/>
              </a:rPr>
              <a:t>i</a:t>
            </a:r>
            <a:r>
              <a:rPr lang="en-US" sz="2500" spc="-67" strike="noStrike" u="none">
                <a:solidFill>
                  <a:srgbClr val="FFFFFF"/>
                </a:solidFill>
                <a:latin typeface="Arial"/>
                <a:ea typeface="Arial"/>
                <a:cs typeface="Arial"/>
                <a:sym typeface="Arial"/>
              </a:rPr>
              <a:t> đoạ</a:t>
            </a:r>
            <a:r>
              <a:rPr lang="en-US" sz="2500" spc="-67" strike="noStrike" u="none">
                <a:solidFill>
                  <a:srgbClr val="FFFFFF"/>
                </a:solidFill>
                <a:latin typeface="Arial"/>
                <a:ea typeface="Arial"/>
                <a:cs typeface="Arial"/>
                <a:sym typeface="Arial"/>
              </a:rPr>
              <a:t>n</a:t>
            </a:r>
            <a:r>
              <a:rPr lang="en-US" sz="2500" spc="-67" strike="noStrike" u="none">
                <a:solidFill>
                  <a:srgbClr val="FFFFFF"/>
                </a:solidFill>
                <a:latin typeface="Arial"/>
                <a:ea typeface="Arial"/>
                <a:cs typeface="Arial"/>
                <a:sym typeface="Arial"/>
              </a:rPr>
              <a:t> </a:t>
            </a:r>
            <a:r>
              <a:rPr lang="en-US" sz="2500" spc="-67" strike="noStrike" u="none">
                <a:solidFill>
                  <a:srgbClr val="FFFFFF"/>
                </a:solidFill>
                <a:latin typeface="Arial"/>
                <a:ea typeface="Arial"/>
                <a:cs typeface="Arial"/>
                <a:sym typeface="Arial"/>
              </a:rPr>
              <a:t>l</a:t>
            </a:r>
            <a:r>
              <a:rPr lang="en-US" sz="2500" spc="-67" strike="noStrike" u="none">
                <a:solidFill>
                  <a:srgbClr val="FFFFFF"/>
                </a:solidFill>
                <a:latin typeface="Arial"/>
                <a:ea typeface="Arial"/>
                <a:cs typeface="Arial"/>
                <a:sym typeface="Arial"/>
              </a:rPr>
              <a:t>âm</a:t>
            </a:r>
            <a:r>
              <a:rPr lang="en-US" sz="2500" spc="-67" strike="noStrike" u="none">
                <a:solidFill>
                  <a:srgbClr val="FFFFFF"/>
                </a:solidFill>
                <a:latin typeface="Arial"/>
                <a:ea typeface="Arial"/>
                <a:cs typeface="Arial"/>
                <a:sym typeface="Arial"/>
              </a:rPr>
              <a:t> s</a:t>
            </a:r>
            <a:r>
              <a:rPr lang="en-US" sz="2500" spc="-67" strike="noStrike" u="none">
                <a:solidFill>
                  <a:srgbClr val="FFFFFF"/>
                </a:solidFill>
                <a:latin typeface="Arial"/>
                <a:ea typeface="Arial"/>
                <a:cs typeface="Arial"/>
                <a:sym typeface="Arial"/>
              </a:rPr>
              <a:t>à</a:t>
            </a:r>
            <a:r>
              <a:rPr lang="en-US" sz="2500" spc="-67" strike="noStrike" u="none">
                <a:solidFill>
                  <a:srgbClr val="FFFFFF"/>
                </a:solidFill>
                <a:latin typeface="Arial"/>
                <a:ea typeface="Arial"/>
                <a:cs typeface="Arial"/>
                <a:sym typeface="Arial"/>
              </a:rPr>
              <a:t>ng </a:t>
            </a:r>
            <a:r>
              <a:rPr lang="en-US" sz="2500" spc="-67" strike="noStrike" u="none">
                <a:solidFill>
                  <a:srgbClr val="FFFFFF"/>
                </a:solidFill>
                <a:latin typeface="Arial"/>
                <a:ea typeface="Arial"/>
                <a:cs typeface="Arial"/>
                <a:sym typeface="Arial"/>
              </a:rPr>
              <a:t>của</a:t>
            </a:r>
            <a:r>
              <a:rPr lang="en-US" sz="2500" spc="-67" strike="noStrike" u="none">
                <a:solidFill>
                  <a:srgbClr val="FFFFFF"/>
                </a:solidFill>
                <a:latin typeface="Arial"/>
                <a:ea typeface="Arial"/>
                <a:cs typeface="Arial"/>
                <a:sym typeface="Arial"/>
              </a:rPr>
              <a:t> b</a:t>
            </a:r>
            <a:r>
              <a:rPr lang="en-US" sz="2500" spc="-67" strike="noStrike" u="none">
                <a:solidFill>
                  <a:srgbClr val="FFFFFF"/>
                </a:solidFill>
                <a:latin typeface="Arial"/>
                <a:ea typeface="Arial"/>
                <a:cs typeface="Arial"/>
                <a:sym typeface="Arial"/>
              </a:rPr>
              <a:t>ệnh</a:t>
            </a:r>
            <a:r>
              <a:rPr lang="en-US" sz="2500" spc="-67" strike="noStrike" u="none">
                <a:solidFill>
                  <a:srgbClr val="FFFFFF"/>
                </a:solidFill>
                <a:latin typeface="Arial"/>
                <a:ea typeface="Arial"/>
                <a:cs typeface="Arial"/>
                <a:sym typeface="Arial"/>
              </a:rPr>
              <a:t> </a:t>
            </a:r>
            <a:r>
              <a:rPr lang="en-US" sz="2500" spc="-67" strike="noStrike" u="none">
                <a:solidFill>
                  <a:srgbClr val="FFFFFF"/>
                </a:solidFill>
                <a:latin typeface="Arial"/>
                <a:ea typeface="Arial"/>
                <a:cs typeface="Arial"/>
                <a:sym typeface="Arial"/>
              </a:rPr>
              <a:t>đá</a:t>
            </a:r>
            <a:r>
              <a:rPr lang="en-US" sz="2500" spc="-67" strike="noStrike" u="none">
                <a:solidFill>
                  <a:srgbClr val="FFFFFF"/>
                </a:solidFill>
                <a:latin typeface="Arial"/>
                <a:ea typeface="Arial"/>
                <a:cs typeface="Arial"/>
                <a:sym typeface="Arial"/>
              </a:rPr>
              <a:t>i</a:t>
            </a:r>
            <a:r>
              <a:rPr lang="en-US" sz="2500" spc="-67" strike="noStrike" u="none">
                <a:solidFill>
                  <a:srgbClr val="FFFFFF"/>
                </a:solidFill>
                <a:latin typeface="Arial"/>
                <a:ea typeface="Arial"/>
                <a:cs typeface="Arial"/>
                <a:sym typeface="Arial"/>
              </a:rPr>
              <a:t> </a:t>
            </a:r>
            <a:r>
              <a:rPr lang="en-US" sz="2500" spc="-67" strike="noStrike" u="none">
                <a:solidFill>
                  <a:srgbClr val="FFFFFF"/>
                </a:solidFill>
                <a:latin typeface="Arial"/>
                <a:ea typeface="Arial"/>
                <a:cs typeface="Arial"/>
                <a:sym typeface="Arial"/>
              </a:rPr>
              <a:t>t</a:t>
            </a:r>
            <a:r>
              <a:rPr lang="en-US" sz="2500" spc="-67" strike="noStrike" u="none">
                <a:solidFill>
                  <a:srgbClr val="FFFFFF"/>
                </a:solidFill>
                <a:latin typeface="Arial"/>
                <a:ea typeface="Arial"/>
                <a:cs typeface="Arial"/>
                <a:sym typeface="Arial"/>
              </a:rPr>
              <a:t>háo</a:t>
            </a:r>
            <a:r>
              <a:rPr lang="en-US" sz="2500" spc="-67" strike="noStrike" u="none">
                <a:solidFill>
                  <a:srgbClr val="FFFFFF"/>
                </a:solidFill>
                <a:latin typeface="Arial"/>
                <a:ea typeface="Arial"/>
                <a:cs typeface="Arial"/>
                <a:sym typeface="Arial"/>
              </a:rPr>
              <a:t> </a:t>
            </a:r>
            <a:r>
              <a:rPr lang="en-US" sz="2500" spc="-67" strike="noStrike" u="none">
                <a:solidFill>
                  <a:srgbClr val="FFFFFF"/>
                </a:solidFill>
                <a:latin typeface="Arial"/>
                <a:ea typeface="Arial"/>
                <a:cs typeface="Arial"/>
                <a:sym typeface="Arial"/>
              </a:rPr>
              <a:t>đườ</a:t>
            </a:r>
            <a:r>
              <a:rPr lang="en-US" sz="2500" spc="-67" strike="noStrike" u="none">
                <a:solidFill>
                  <a:srgbClr val="FFFFFF"/>
                </a:solidFill>
                <a:latin typeface="Arial"/>
                <a:ea typeface="Arial"/>
                <a:cs typeface="Arial"/>
                <a:sym typeface="Arial"/>
              </a:rPr>
              <a:t>n</a:t>
            </a:r>
            <a:r>
              <a:rPr lang="en-US" sz="2500" spc="-67" strike="noStrike" u="none">
                <a:solidFill>
                  <a:srgbClr val="FFFFFF"/>
                </a:solidFill>
                <a:latin typeface="Arial"/>
                <a:ea typeface="Arial"/>
                <a:cs typeface="Arial"/>
                <a:sym typeface="Arial"/>
              </a:rPr>
              <a:t>g và các</a:t>
            </a:r>
            <a:r>
              <a:rPr lang="en-US" sz="2500" spc="-67" strike="noStrike" u="none">
                <a:solidFill>
                  <a:srgbClr val="FFFFFF"/>
                </a:solidFill>
                <a:latin typeface="Arial"/>
                <a:ea typeface="Arial"/>
                <a:cs typeface="Arial"/>
                <a:sym typeface="Arial"/>
              </a:rPr>
              <a:t> th</a:t>
            </a:r>
            <a:r>
              <a:rPr lang="en-US" sz="2500" spc="-67" strike="noStrike" u="none">
                <a:solidFill>
                  <a:srgbClr val="FFFFFF"/>
                </a:solidFill>
                <a:latin typeface="Arial"/>
                <a:ea typeface="Arial"/>
                <a:cs typeface="Arial"/>
                <a:sym typeface="Arial"/>
              </a:rPr>
              <a:t>ể</a:t>
            </a:r>
            <a:r>
              <a:rPr lang="en-US" sz="2500" spc="-67" strike="noStrike" u="none">
                <a:solidFill>
                  <a:srgbClr val="FFFFFF"/>
                </a:solidFill>
                <a:latin typeface="Arial"/>
                <a:ea typeface="Arial"/>
                <a:cs typeface="Arial"/>
                <a:sym typeface="Arial"/>
              </a:rPr>
              <a:t> </a:t>
            </a:r>
            <a:r>
              <a:rPr lang="en-US" sz="2500" spc="-67" strike="noStrike" u="none">
                <a:solidFill>
                  <a:srgbClr val="FFFFFF"/>
                </a:solidFill>
                <a:latin typeface="Arial"/>
                <a:ea typeface="Arial"/>
                <a:cs typeface="Arial"/>
                <a:sym typeface="Arial"/>
              </a:rPr>
              <a:t>dun</a:t>
            </a:r>
            <a:r>
              <a:rPr lang="en-US" sz="2500" spc="-67" strike="noStrike" u="none">
                <a:solidFill>
                  <a:srgbClr val="FFFFFF"/>
                </a:solidFill>
                <a:latin typeface="Arial"/>
                <a:ea typeface="Arial"/>
                <a:cs typeface="Arial"/>
                <a:sym typeface="Arial"/>
              </a:rPr>
              <a:t>g </a:t>
            </a:r>
            <a:r>
              <a:rPr lang="en-US" sz="2500" spc="-67" strike="noStrike" u="none">
                <a:solidFill>
                  <a:srgbClr val="FFFFFF"/>
                </a:solidFill>
                <a:latin typeface="Arial"/>
                <a:ea typeface="Arial"/>
                <a:cs typeface="Arial"/>
                <a:sym typeface="Arial"/>
              </a:rPr>
              <a:t>nạp</a:t>
            </a:r>
            <a:r>
              <a:rPr lang="en-US" sz="2500" spc="-67" strike="noStrike" u="none">
                <a:solidFill>
                  <a:srgbClr val="FFFFFF"/>
                </a:solidFill>
                <a:latin typeface="Arial"/>
                <a:ea typeface="Arial"/>
                <a:cs typeface="Arial"/>
                <a:sym typeface="Arial"/>
              </a:rPr>
              <a:t> glucose </a:t>
            </a:r>
            <a:r>
              <a:rPr lang="en-US" sz="2500" spc="-67" strike="noStrike" u="none">
                <a:solidFill>
                  <a:srgbClr val="FFFFFF"/>
                </a:solidFill>
                <a:latin typeface="Arial"/>
                <a:ea typeface="Arial"/>
                <a:cs typeface="Arial"/>
                <a:sym typeface="Arial"/>
              </a:rPr>
              <a:t>khá</a:t>
            </a:r>
            <a:r>
              <a:rPr lang="en-US" sz="2500" spc="-67" strike="noStrike" u="none">
                <a:solidFill>
                  <a:srgbClr val="FFFFFF"/>
                </a:solidFill>
                <a:latin typeface="Arial"/>
                <a:ea typeface="Arial"/>
                <a:cs typeface="Arial"/>
                <a:sym typeface="Arial"/>
              </a:rPr>
              <a:t>c</a:t>
            </a:r>
            <a:r>
              <a:rPr lang="en-US" sz="2500" spc="-67" strike="noStrike" u="none">
                <a:solidFill>
                  <a:srgbClr val="FFFFFF"/>
                </a:solidFill>
                <a:latin typeface="Arial"/>
                <a:ea typeface="Arial"/>
                <a:cs typeface="Arial"/>
                <a:sym typeface="Arial"/>
              </a:rPr>
              <a:t>.</a:t>
            </a:r>
          </a:p>
          <a:p>
            <a:pPr algn="l" marL="0" indent="0" lvl="0">
              <a:lnSpc>
                <a:spcPts val="2650"/>
              </a:lnSpc>
              <a:spcBef>
                <a:spcPct val="0"/>
              </a:spcBef>
            </a:pPr>
          </a:p>
          <a:p>
            <a:pPr algn="l" marL="0" indent="0" lvl="0">
              <a:lnSpc>
                <a:spcPts val="2650"/>
              </a:lnSpc>
              <a:spcBef>
                <a:spcPct val="0"/>
              </a:spcBef>
            </a:pPr>
          </a:p>
        </p:txBody>
      </p:sp>
      <p:sp>
        <p:nvSpPr>
          <p:cNvPr name="TextBox 22" id="22"/>
          <p:cNvSpPr txBox="true"/>
          <p:nvPr/>
        </p:nvSpPr>
        <p:spPr>
          <a:xfrm rot="0">
            <a:off x="10115840" y="5286019"/>
            <a:ext cx="3241526" cy="692150"/>
          </a:xfrm>
          <a:prstGeom prst="rect">
            <a:avLst/>
          </a:prstGeom>
        </p:spPr>
        <p:txBody>
          <a:bodyPr anchor="t" rtlCol="false" tIns="0" lIns="0" bIns="0" rIns="0">
            <a:spAutoFit/>
          </a:bodyPr>
          <a:lstStyle/>
          <a:p>
            <a:pPr algn="l">
              <a:lnSpc>
                <a:spcPts val="2650"/>
              </a:lnSpc>
            </a:pPr>
            <a:r>
              <a:rPr lang="en-US" sz="2500" spc="-67">
                <a:solidFill>
                  <a:srgbClr val="FFFFFF"/>
                </a:solidFill>
                <a:latin typeface="Arial"/>
                <a:ea typeface="Arial"/>
                <a:cs typeface="Arial"/>
                <a:sym typeface="Arial"/>
              </a:rPr>
              <a:t>Các loại nguyên nhân gây bệnh</a:t>
            </a:r>
          </a:p>
        </p:txBody>
      </p:sp>
      <p:sp>
        <p:nvSpPr>
          <p:cNvPr name="TextBox 23" id="23"/>
          <p:cNvSpPr txBox="true"/>
          <p:nvPr/>
        </p:nvSpPr>
        <p:spPr>
          <a:xfrm rot="0">
            <a:off x="14668791" y="5267858"/>
            <a:ext cx="3176220" cy="1358900"/>
          </a:xfrm>
          <a:prstGeom prst="rect">
            <a:avLst/>
          </a:prstGeom>
        </p:spPr>
        <p:txBody>
          <a:bodyPr anchor="t" rtlCol="false" tIns="0" lIns="0" bIns="0" rIns="0">
            <a:spAutoFit/>
          </a:bodyPr>
          <a:lstStyle/>
          <a:p>
            <a:pPr algn="l">
              <a:lnSpc>
                <a:spcPts val="2650"/>
              </a:lnSpc>
            </a:pPr>
            <a:r>
              <a:rPr lang="en-US" sz="2500" spc="-67">
                <a:solidFill>
                  <a:srgbClr val="FFFFFF"/>
                </a:solidFill>
                <a:latin typeface="Arial"/>
                <a:ea typeface="Arial"/>
                <a:cs typeface="Arial"/>
                <a:sym typeface="Arial"/>
              </a:rPr>
              <a:t>Tăng đường huyết và Đái tháo đường thai kỳ</a:t>
            </a:r>
          </a:p>
          <a:p>
            <a:pPr algn="l">
              <a:lnSpc>
                <a:spcPts val="2650"/>
              </a:lnSpc>
            </a:pPr>
          </a:p>
          <a:p>
            <a:pPr algn="l">
              <a:lnSpc>
                <a:spcPts val="265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031914"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1814"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71713"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19214" y="3295048"/>
            <a:ext cx="10058285" cy="4354946"/>
          </a:xfrm>
          <a:custGeom>
            <a:avLst/>
            <a:gdLst/>
            <a:ahLst/>
            <a:cxnLst/>
            <a:rect r="r" b="b" t="t" l="l"/>
            <a:pathLst>
              <a:path h="4354946" w="10058285">
                <a:moveTo>
                  <a:pt x="0" y="0"/>
                </a:moveTo>
                <a:lnTo>
                  <a:pt x="10058285" y="0"/>
                </a:lnTo>
                <a:lnTo>
                  <a:pt x="10058285" y="4354946"/>
                </a:lnTo>
                <a:lnTo>
                  <a:pt x="0" y="4354946"/>
                </a:lnTo>
                <a:lnTo>
                  <a:pt x="0" y="0"/>
                </a:lnTo>
                <a:close/>
              </a:path>
            </a:pathLst>
          </a:custGeom>
          <a:blipFill>
            <a:blip r:embed="rId9"/>
            <a:stretch>
              <a:fillRect l="0" t="0" r="0" b="0"/>
            </a:stretch>
          </a:blipFill>
        </p:spPr>
      </p:sp>
      <p:sp>
        <p:nvSpPr>
          <p:cNvPr name="TextBox 7" id="7"/>
          <p:cNvSpPr txBox="true"/>
          <p:nvPr/>
        </p:nvSpPr>
        <p:spPr>
          <a:xfrm rot="0">
            <a:off x="1028700" y="1066800"/>
            <a:ext cx="8762477" cy="2044700"/>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7. Phân tích dữ liệu về    bệnh đái tháo đường   </a:t>
            </a:r>
          </a:p>
        </p:txBody>
      </p:sp>
      <p:sp>
        <p:nvSpPr>
          <p:cNvPr name="TextBox 8" id="8"/>
          <p:cNvSpPr txBox="true"/>
          <p:nvPr/>
        </p:nvSpPr>
        <p:spPr>
          <a:xfrm rot="0">
            <a:off x="10477499" y="2538870"/>
            <a:ext cx="7810501" cy="5857777"/>
          </a:xfrm>
          <a:prstGeom prst="rect">
            <a:avLst/>
          </a:prstGeom>
        </p:spPr>
        <p:txBody>
          <a:bodyPr anchor="t" rtlCol="false" tIns="0" lIns="0" bIns="0" rIns="0">
            <a:spAutoFit/>
          </a:bodyPr>
          <a:lstStyle/>
          <a:p>
            <a:pPr algn="l">
              <a:lnSpc>
                <a:spcPts val="3999"/>
              </a:lnSpc>
            </a:pPr>
            <a:r>
              <a:rPr lang="en-US" b="true" sz="3199" spc="-86">
                <a:solidFill>
                  <a:srgbClr val="000000"/>
                </a:solidFill>
                <a:latin typeface="Source Sans Pro Bold"/>
                <a:ea typeface="Source Sans Pro Bold"/>
                <a:cs typeface="Source Sans Pro Bold"/>
                <a:sym typeface="Source Sans Pro Bold"/>
              </a:rPr>
              <a:t>Mô tả:</a:t>
            </a:r>
          </a:p>
          <a:p>
            <a:pPr algn="l" marL="561339" indent="-280669" lvl="1">
              <a:lnSpc>
                <a:spcPts val="3249"/>
              </a:lnSpc>
              <a:buFont typeface="Arial"/>
              <a:buChar char="•"/>
            </a:pPr>
            <a:r>
              <a:rPr lang="en-US" b="true" sz="2599" spc="-70">
                <a:solidFill>
                  <a:srgbClr val="000000"/>
                </a:solidFill>
                <a:latin typeface="Source Sans Pro Bold"/>
                <a:ea typeface="Source Sans Pro Bold"/>
                <a:cs typeface="Source Sans Pro Bold"/>
                <a:sym typeface="Source Sans Pro Bold"/>
              </a:rPr>
              <a:t>Pregnancies:</a:t>
            </a:r>
            <a:r>
              <a:rPr lang="en-US" sz="2599" spc="-70">
                <a:solidFill>
                  <a:srgbClr val="000000"/>
                </a:solidFill>
                <a:latin typeface="Source Sans Pro"/>
                <a:ea typeface="Source Sans Pro"/>
                <a:cs typeface="Source Sans Pro"/>
                <a:sym typeface="Source Sans Pro"/>
              </a:rPr>
              <a:t> số lần mang thai.</a:t>
            </a:r>
          </a:p>
          <a:p>
            <a:pPr algn="l" marL="561339" indent="-280669" lvl="1">
              <a:lnSpc>
                <a:spcPts val="3249"/>
              </a:lnSpc>
              <a:buFont typeface="Arial"/>
              <a:buChar char="•"/>
            </a:pPr>
            <a:r>
              <a:rPr lang="en-US" b="true" sz="2599" spc="-70">
                <a:solidFill>
                  <a:srgbClr val="000000"/>
                </a:solidFill>
                <a:latin typeface="Source Sans Pro Bold"/>
                <a:ea typeface="Source Sans Pro Bold"/>
                <a:cs typeface="Source Sans Pro Bold"/>
                <a:sym typeface="Source Sans Pro Bold"/>
              </a:rPr>
              <a:t>Glucose:</a:t>
            </a:r>
            <a:r>
              <a:rPr lang="en-US" sz="2599" spc="-70">
                <a:solidFill>
                  <a:srgbClr val="000000"/>
                </a:solidFill>
                <a:latin typeface="Source Sans Pro"/>
                <a:ea typeface="Source Sans Pro"/>
                <a:cs typeface="Source Sans Pro"/>
                <a:sym typeface="Source Sans Pro"/>
              </a:rPr>
              <a:t> nồng độ đường huyết sau khi uống glucose (mg/dL).</a:t>
            </a:r>
          </a:p>
          <a:p>
            <a:pPr algn="l" marL="561339" indent="-280669" lvl="1">
              <a:lnSpc>
                <a:spcPts val="3249"/>
              </a:lnSpc>
              <a:buFont typeface="Arial"/>
              <a:buChar char="•"/>
            </a:pPr>
            <a:r>
              <a:rPr lang="en-US" b="true" sz="2599" spc="-70">
                <a:solidFill>
                  <a:srgbClr val="000000"/>
                </a:solidFill>
                <a:latin typeface="Source Sans Pro Bold"/>
                <a:ea typeface="Source Sans Pro Bold"/>
                <a:cs typeface="Source Sans Pro Bold"/>
                <a:sym typeface="Source Sans Pro Bold"/>
              </a:rPr>
              <a:t>BloodPressure:</a:t>
            </a:r>
            <a:r>
              <a:rPr lang="en-US" sz="2599" spc="-70">
                <a:solidFill>
                  <a:srgbClr val="000000"/>
                </a:solidFill>
                <a:latin typeface="Source Sans Pro"/>
                <a:ea typeface="Source Sans Pro"/>
                <a:cs typeface="Source Sans Pro"/>
                <a:sym typeface="Source Sans Pro"/>
              </a:rPr>
              <a:t> huyết áp tâm trương (mm Hg).</a:t>
            </a:r>
          </a:p>
          <a:p>
            <a:pPr algn="l" marL="561339" indent="-280669" lvl="1">
              <a:lnSpc>
                <a:spcPts val="3249"/>
              </a:lnSpc>
              <a:buFont typeface="Arial"/>
              <a:buChar char="•"/>
            </a:pPr>
            <a:r>
              <a:rPr lang="en-US" b="true" sz="2599" spc="-70">
                <a:solidFill>
                  <a:srgbClr val="000000"/>
                </a:solidFill>
                <a:latin typeface="Source Sans Pro Bold"/>
                <a:ea typeface="Source Sans Pro Bold"/>
                <a:cs typeface="Source Sans Pro Bold"/>
                <a:sym typeface="Source Sans Pro Bold"/>
              </a:rPr>
              <a:t>SkinThickness:</a:t>
            </a:r>
            <a:r>
              <a:rPr lang="en-US" sz="2599" spc="-70">
                <a:solidFill>
                  <a:srgbClr val="000000"/>
                </a:solidFill>
                <a:latin typeface="Source Sans Pro"/>
                <a:ea typeface="Source Sans Pro"/>
                <a:cs typeface="Source Sans Pro"/>
                <a:sym typeface="Source Sans Pro"/>
              </a:rPr>
              <a:t> độ dày nếp gấp da (mm).</a:t>
            </a:r>
          </a:p>
          <a:p>
            <a:pPr algn="l" marL="561339" indent="-280669" lvl="1">
              <a:lnSpc>
                <a:spcPts val="3249"/>
              </a:lnSpc>
              <a:buFont typeface="Arial"/>
              <a:buChar char="•"/>
            </a:pPr>
            <a:r>
              <a:rPr lang="en-US" b="true" sz="2599" spc="-70">
                <a:solidFill>
                  <a:srgbClr val="000000"/>
                </a:solidFill>
                <a:latin typeface="Source Sans Pro Bold"/>
                <a:ea typeface="Source Sans Pro Bold"/>
                <a:cs typeface="Source Sans Pro Bold"/>
                <a:sym typeface="Source Sans Pro Bold"/>
              </a:rPr>
              <a:t>Insulin:</a:t>
            </a:r>
            <a:r>
              <a:rPr lang="en-US" sz="2599" spc="-70">
                <a:solidFill>
                  <a:srgbClr val="000000"/>
                </a:solidFill>
                <a:latin typeface="Source Sans Pro"/>
                <a:ea typeface="Source Sans Pro"/>
                <a:cs typeface="Source Sans Pro"/>
                <a:sym typeface="Source Sans Pro"/>
              </a:rPr>
              <a:t> nồng độ insulin trong huyết thanh (IU/ml).</a:t>
            </a:r>
          </a:p>
          <a:p>
            <a:pPr algn="l" marL="561339" indent="-280669" lvl="1">
              <a:lnSpc>
                <a:spcPts val="3249"/>
              </a:lnSpc>
              <a:buFont typeface="Arial"/>
              <a:buChar char="•"/>
            </a:pPr>
            <a:r>
              <a:rPr lang="en-US" b="true" sz="2599" spc="-70">
                <a:solidFill>
                  <a:srgbClr val="000000"/>
                </a:solidFill>
                <a:latin typeface="Source Sans Pro Bold"/>
                <a:ea typeface="Source Sans Pro Bold"/>
                <a:cs typeface="Source Sans Pro Bold"/>
                <a:sym typeface="Source Sans Pro Bold"/>
              </a:rPr>
              <a:t>BMI: </a:t>
            </a:r>
            <a:r>
              <a:rPr lang="en-US" sz="2599" spc="-70">
                <a:solidFill>
                  <a:srgbClr val="000000"/>
                </a:solidFill>
                <a:latin typeface="Source Sans Pro"/>
                <a:ea typeface="Source Sans Pro"/>
                <a:cs typeface="Source Sans Pro"/>
                <a:sym typeface="Source Sans Pro"/>
              </a:rPr>
              <a:t>chỉ số khối cơ thể (kg/m²).</a:t>
            </a:r>
          </a:p>
          <a:p>
            <a:pPr algn="l" marL="561339" indent="-280669" lvl="1">
              <a:lnSpc>
                <a:spcPts val="3249"/>
              </a:lnSpc>
              <a:buFont typeface="Arial"/>
              <a:buChar char="•"/>
            </a:pPr>
            <a:r>
              <a:rPr lang="en-US" b="true" sz="2599" spc="-70">
                <a:solidFill>
                  <a:srgbClr val="000000"/>
                </a:solidFill>
                <a:latin typeface="Source Sans Pro Bold"/>
                <a:ea typeface="Source Sans Pro Bold"/>
                <a:cs typeface="Source Sans Pro Bold"/>
                <a:sym typeface="Source Sans Pro Bold"/>
              </a:rPr>
              <a:t>DiabetesPedigreeFunction: </a:t>
            </a:r>
            <a:r>
              <a:rPr lang="en-US" sz="2599" spc="-70">
                <a:solidFill>
                  <a:srgbClr val="000000"/>
                </a:solidFill>
                <a:latin typeface="Source Sans Pro"/>
                <a:ea typeface="Source Sans Pro"/>
                <a:cs typeface="Source Sans Pro"/>
                <a:sym typeface="Source Sans Pro"/>
              </a:rPr>
              <a:t>chỉ số phả hệ tiểu đường (mức độ di truyền).</a:t>
            </a:r>
          </a:p>
          <a:p>
            <a:pPr algn="l" marL="561339" indent="-280669" lvl="1">
              <a:lnSpc>
                <a:spcPts val="3249"/>
              </a:lnSpc>
              <a:buFont typeface="Arial"/>
              <a:buChar char="•"/>
            </a:pPr>
            <a:r>
              <a:rPr lang="en-US" b="true" sz="2599" spc="-70">
                <a:solidFill>
                  <a:srgbClr val="000000"/>
                </a:solidFill>
                <a:latin typeface="Source Sans Pro Bold"/>
                <a:ea typeface="Source Sans Pro Bold"/>
                <a:cs typeface="Source Sans Pro Bold"/>
                <a:sym typeface="Source Sans Pro Bold"/>
              </a:rPr>
              <a:t>Age: </a:t>
            </a:r>
            <a:r>
              <a:rPr lang="en-US" sz="2599" spc="-70">
                <a:solidFill>
                  <a:srgbClr val="000000"/>
                </a:solidFill>
                <a:latin typeface="Source Sans Pro"/>
                <a:ea typeface="Source Sans Pro"/>
                <a:cs typeface="Source Sans Pro"/>
                <a:sym typeface="Source Sans Pro"/>
              </a:rPr>
              <a:t>tuổi.</a:t>
            </a:r>
          </a:p>
          <a:p>
            <a:pPr algn="l" marL="561339" indent="-280669" lvl="1">
              <a:lnSpc>
                <a:spcPts val="3249"/>
              </a:lnSpc>
              <a:buFont typeface="Arial"/>
              <a:buChar char="•"/>
            </a:pPr>
            <a:r>
              <a:rPr lang="en-US" b="true" sz="2599" spc="-70">
                <a:solidFill>
                  <a:srgbClr val="000000"/>
                </a:solidFill>
                <a:latin typeface="Source Sans Pro Bold"/>
                <a:ea typeface="Source Sans Pro Bold"/>
                <a:cs typeface="Source Sans Pro Bold"/>
                <a:sym typeface="Source Sans Pro Bold"/>
              </a:rPr>
              <a:t>Outcome:</a:t>
            </a:r>
            <a:r>
              <a:rPr lang="en-US" sz="2599" spc="-70">
                <a:solidFill>
                  <a:srgbClr val="000000"/>
                </a:solidFill>
                <a:latin typeface="Source Sans Pro"/>
                <a:ea typeface="Source Sans Pro"/>
                <a:cs typeface="Source Sans Pro"/>
                <a:sym typeface="Source Sans Pro"/>
              </a:rPr>
              <a:t> nhãn đầu ra (0 = không mắc, 1 = mắc tiểu đường) </a:t>
            </a:r>
          </a:p>
          <a:p>
            <a:pPr algn="l">
              <a:lnSpc>
                <a:spcPts val="3538"/>
              </a:lnSpc>
            </a:pPr>
          </a:p>
        </p:txBody>
      </p:sp>
      <p:sp>
        <p:nvSpPr>
          <p:cNvPr name="TextBox 9" id="9"/>
          <p:cNvSpPr txBox="true"/>
          <p:nvPr/>
        </p:nvSpPr>
        <p:spPr>
          <a:xfrm rot="0">
            <a:off x="5659055" y="8073432"/>
            <a:ext cx="144304"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ileron"/>
                <a:ea typeface="Aileron"/>
                <a:cs typeface="Aileron"/>
                <a:sym typeface="Aileron"/>
              </a:rPr>
              <a:t>P</a:t>
            </a:r>
          </a:p>
        </p:txBody>
      </p:sp>
      <p:sp>
        <p:nvSpPr>
          <p:cNvPr name="TextBox 10" id="10"/>
          <p:cNvSpPr txBox="true"/>
          <p:nvPr/>
        </p:nvSpPr>
        <p:spPr>
          <a:xfrm rot="0">
            <a:off x="5158219" y="8073432"/>
            <a:ext cx="1145977"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Aileron"/>
                <a:ea typeface="Aileron"/>
                <a:cs typeface="Aileron"/>
                <a:sym typeface="Aileron"/>
              </a:rPr>
              <a:t>Dữ liệu về </a:t>
            </a:r>
          </a:p>
        </p:txBody>
      </p:sp>
      <p:sp>
        <p:nvSpPr>
          <p:cNvPr name="TextBox 11" id="11"/>
          <p:cNvSpPr txBox="true"/>
          <p:nvPr/>
        </p:nvSpPr>
        <p:spPr>
          <a:xfrm rot="0">
            <a:off x="2763713" y="7866750"/>
            <a:ext cx="5524209" cy="493682"/>
          </a:xfrm>
          <a:prstGeom prst="rect">
            <a:avLst/>
          </a:prstGeom>
        </p:spPr>
        <p:txBody>
          <a:bodyPr anchor="t" rtlCol="false" tIns="0" lIns="0" bIns="0" rIns="0">
            <a:spAutoFit/>
          </a:bodyPr>
          <a:lstStyle/>
          <a:p>
            <a:pPr algn="ctr">
              <a:lnSpc>
                <a:spcPts val="4072"/>
              </a:lnSpc>
              <a:spcBef>
                <a:spcPct val="0"/>
              </a:spcBef>
            </a:pPr>
            <a:r>
              <a:rPr lang="en-US" sz="2909">
                <a:solidFill>
                  <a:srgbClr val="000000"/>
                </a:solidFill>
                <a:latin typeface="Aileron"/>
                <a:ea typeface="Aileron"/>
                <a:cs typeface="Aileron"/>
                <a:sym typeface="Aileron"/>
              </a:rPr>
              <a:t>Dữ liệu người Pima Indians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031914"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1814"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71713"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004442" y="1181100"/>
            <a:ext cx="12323790" cy="3190213"/>
          </a:xfrm>
          <a:custGeom>
            <a:avLst/>
            <a:gdLst/>
            <a:ahLst/>
            <a:cxnLst/>
            <a:rect r="r" b="b" t="t" l="l"/>
            <a:pathLst>
              <a:path h="3190213" w="12323790">
                <a:moveTo>
                  <a:pt x="0" y="0"/>
                </a:moveTo>
                <a:lnTo>
                  <a:pt x="12323790" y="0"/>
                </a:lnTo>
                <a:lnTo>
                  <a:pt x="12323790" y="3190213"/>
                </a:lnTo>
                <a:lnTo>
                  <a:pt x="0" y="3190213"/>
                </a:lnTo>
                <a:lnTo>
                  <a:pt x="0" y="0"/>
                </a:lnTo>
                <a:close/>
              </a:path>
            </a:pathLst>
          </a:custGeom>
          <a:blipFill>
            <a:blip r:embed="rId9"/>
            <a:stretch>
              <a:fillRect l="0" t="-1403" r="0" b="0"/>
            </a:stretch>
          </a:blipFill>
        </p:spPr>
      </p:sp>
      <p:sp>
        <p:nvSpPr>
          <p:cNvPr name="TextBox 7" id="7"/>
          <p:cNvSpPr txBox="true"/>
          <p:nvPr/>
        </p:nvSpPr>
        <p:spPr>
          <a:xfrm rot="0">
            <a:off x="1913801" y="5144333"/>
            <a:ext cx="14505072" cy="3058981"/>
          </a:xfrm>
          <a:prstGeom prst="rect">
            <a:avLst/>
          </a:prstGeom>
        </p:spPr>
        <p:txBody>
          <a:bodyPr anchor="t" rtlCol="false" tIns="0" lIns="0" bIns="0" rIns="0">
            <a:spAutoFit/>
          </a:bodyPr>
          <a:lstStyle/>
          <a:p>
            <a:pPr algn="l" marL="598206" indent="-299103" lvl="1">
              <a:lnSpc>
                <a:spcPts val="3463"/>
              </a:lnSpc>
              <a:buFont typeface="Arial"/>
              <a:buChar char="•"/>
            </a:pPr>
            <a:r>
              <a:rPr lang="en-US" b="true" sz="2770" spc="-74">
                <a:solidFill>
                  <a:srgbClr val="000000"/>
                </a:solidFill>
                <a:latin typeface="Source Sans Pro Bold"/>
                <a:ea typeface="Source Sans Pro Bold"/>
                <a:cs typeface="Source Sans Pro Bold"/>
                <a:sym typeface="Source Sans Pro Bold"/>
              </a:rPr>
              <a:t>Glucose – Outcome (0.466):</a:t>
            </a:r>
            <a:r>
              <a:rPr lang="en-US" sz="2770" spc="-74">
                <a:solidFill>
                  <a:srgbClr val="000000"/>
                </a:solidFill>
                <a:latin typeface="Source Sans Pro"/>
                <a:ea typeface="Source Sans Pro"/>
                <a:cs typeface="Source Sans Pro"/>
                <a:sym typeface="Source Sans Pro"/>
              </a:rPr>
              <a:t> tương quan dương khá mạnh, cho thấy chỉ số đường huyết cao thường liên quan đến nguy cơ tiểu đường.</a:t>
            </a:r>
          </a:p>
          <a:p>
            <a:pPr algn="l" marL="598206" indent="-299103" lvl="1">
              <a:lnSpc>
                <a:spcPts val="3463"/>
              </a:lnSpc>
              <a:buFont typeface="Arial"/>
              <a:buChar char="•"/>
            </a:pPr>
            <a:r>
              <a:rPr lang="en-US" b="true" sz="2770" spc="-74">
                <a:solidFill>
                  <a:srgbClr val="000000"/>
                </a:solidFill>
                <a:latin typeface="Source Sans Pro Bold"/>
                <a:ea typeface="Source Sans Pro Bold"/>
                <a:cs typeface="Source Sans Pro Bold"/>
                <a:sym typeface="Source Sans Pro Bold"/>
              </a:rPr>
              <a:t>BMI – Outcome (0.19):</a:t>
            </a:r>
            <a:r>
              <a:rPr lang="en-US" sz="2770" spc="-74">
                <a:solidFill>
                  <a:srgbClr val="000000"/>
                </a:solidFill>
                <a:latin typeface="Source Sans Pro"/>
                <a:ea typeface="Source Sans Pro"/>
                <a:cs typeface="Source Sans Pro"/>
                <a:sym typeface="Source Sans Pro"/>
              </a:rPr>
              <a:t> tương quan dương vừa phải, chỉ số BMI cao có thể là yếu tố nguy cơ.</a:t>
            </a:r>
          </a:p>
          <a:p>
            <a:pPr algn="l" marL="598206" indent="-299103" lvl="1">
              <a:lnSpc>
                <a:spcPts val="3463"/>
              </a:lnSpc>
              <a:buFont typeface="Arial"/>
              <a:buChar char="•"/>
            </a:pPr>
            <a:r>
              <a:rPr lang="en-US" b="true" sz="2770" spc="-74">
                <a:solidFill>
                  <a:srgbClr val="000000"/>
                </a:solidFill>
                <a:latin typeface="Source Sans Pro Bold"/>
                <a:ea typeface="Source Sans Pro Bold"/>
                <a:cs typeface="Source Sans Pro Bold"/>
                <a:sym typeface="Source Sans Pro Bold"/>
              </a:rPr>
              <a:t>Age – Pregnancies (0.544): </a:t>
            </a:r>
            <a:r>
              <a:rPr lang="en-US" sz="2770" spc="-74">
                <a:solidFill>
                  <a:srgbClr val="000000"/>
                </a:solidFill>
                <a:latin typeface="Source Sans Pro"/>
                <a:ea typeface="Source Sans Pro"/>
                <a:cs typeface="Source Sans Pro"/>
                <a:sym typeface="Source Sans Pro"/>
              </a:rPr>
              <a:t>tương quan mạnh, người lớn tuổi thường có nhiều lần mang thai hơn.</a:t>
            </a:r>
          </a:p>
          <a:p>
            <a:pPr algn="l" marL="598206" indent="-299103" lvl="1">
              <a:lnSpc>
                <a:spcPts val="3463"/>
              </a:lnSpc>
              <a:buFont typeface="Arial"/>
              <a:buChar char="•"/>
            </a:pPr>
            <a:r>
              <a:rPr lang="en-US" b="true" sz="2770" spc="-74">
                <a:solidFill>
                  <a:srgbClr val="000000"/>
                </a:solidFill>
                <a:latin typeface="Source Sans Pro Bold"/>
                <a:ea typeface="Source Sans Pro Bold"/>
                <a:cs typeface="Source Sans Pro Bold"/>
                <a:sym typeface="Source Sans Pro Bold"/>
              </a:rPr>
              <a:t>SkinThickness – BMI (0.392):</a:t>
            </a:r>
            <a:r>
              <a:rPr lang="en-US" sz="2770" spc="-74">
                <a:solidFill>
                  <a:srgbClr val="000000"/>
                </a:solidFill>
                <a:latin typeface="Source Sans Pro"/>
                <a:ea typeface="Source Sans Pro"/>
                <a:cs typeface="Source Sans Pro"/>
                <a:sym typeface="Source Sans Pro"/>
              </a:rPr>
              <a:t> tương quan dương vừa phải, da dày hơn thường đi kèm với BMI cao.</a:t>
            </a:r>
          </a:p>
          <a:p>
            <a:pPr algn="l">
              <a:lnSpc>
                <a:spcPts val="3463"/>
              </a:lnSpc>
            </a:pPr>
            <a:r>
              <a:rPr lang="en-US" sz="2770" spc="-74" b="true">
                <a:solidFill>
                  <a:srgbClr val="000000"/>
                </a:solidFill>
                <a:latin typeface="Source Sans Pro Bold"/>
                <a:ea typeface="Source Sans Pro Bold"/>
                <a:cs typeface="Source Sans Pro Bold"/>
                <a:sym typeface="Source Sans Pro Bold"/>
              </a:rPr>
              <a:t>Nhìn chung, Glucose, BMI và Age là những biến quan trọng có thể ảnh hưởng đến khả năng dự báo tiểu đường.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031914"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1814"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71713"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31914" y="1732699"/>
            <a:ext cx="8534862" cy="6821602"/>
          </a:xfrm>
          <a:custGeom>
            <a:avLst/>
            <a:gdLst/>
            <a:ahLst/>
            <a:cxnLst/>
            <a:rect r="r" b="b" t="t" l="l"/>
            <a:pathLst>
              <a:path h="6821602" w="8534862">
                <a:moveTo>
                  <a:pt x="0" y="0"/>
                </a:moveTo>
                <a:lnTo>
                  <a:pt x="8534862" y="0"/>
                </a:lnTo>
                <a:lnTo>
                  <a:pt x="8534862" y="6821602"/>
                </a:lnTo>
                <a:lnTo>
                  <a:pt x="0" y="6821602"/>
                </a:lnTo>
                <a:lnTo>
                  <a:pt x="0" y="0"/>
                </a:lnTo>
                <a:close/>
              </a:path>
            </a:pathLst>
          </a:custGeom>
          <a:blipFill>
            <a:blip r:embed="rId9"/>
            <a:stretch>
              <a:fillRect l="0" t="0" r="0" b="0"/>
            </a:stretch>
          </a:blipFill>
        </p:spPr>
      </p:sp>
      <p:sp>
        <p:nvSpPr>
          <p:cNvPr name="TextBox 7" id="7"/>
          <p:cNvSpPr txBox="true"/>
          <p:nvPr/>
        </p:nvSpPr>
        <p:spPr>
          <a:xfrm rot="0">
            <a:off x="1028700" y="1047750"/>
            <a:ext cx="15384541" cy="934720"/>
          </a:xfrm>
          <a:prstGeom prst="rect">
            <a:avLst/>
          </a:prstGeom>
        </p:spPr>
        <p:txBody>
          <a:bodyPr anchor="t" rtlCol="false" tIns="0" lIns="0" bIns="0" rIns="0">
            <a:spAutoFit/>
          </a:bodyPr>
          <a:lstStyle/>
          <a:p>
            <a:pPr algn="l">
              <a:lnSpc>
                <a:spcPts val="3679"/>
              </a:lnSpc>
            </a:pPr>
            <a:r>
              <a:rPr lang="en-US" sz="3199" spc="124">
                <a:solidFill>
                  <a:srgbClr val="000000"/>
                </a:solidFill>
                <a:latin typeface="Source Sans Pro"/>
                <a:ea typeface="Source Sans Pro"/>
                <a:cs typeface="Source Sans Pro"/>
                <a:sym typeface="Source Sans Pro"/>
              </a:rPr>
              <a:t>Graphical EDA: kiểm tra sự phân bố của biến Age bằng Pandas</a:t>
            </a:r>
          </a:p>
          <a:p>
            <a:pPr algn="l">
              <a:lnSpc>
                <a:spcPts val="3679"/>
              </a:lnSpc>
            </a:pPr>
          </a:p>
        </p:txBody>
      </p:sp>
      <p:sp>
        <p:nvSpPr>
          <p:cNvPr name="TextBox 8" id="8"/>
          <p:cNvSpPr txBox="true"/>
          <p:nvPr/>
        </p:nvSpPr>
        <p:spPr>
          <a:xfrm rot="0">
            <a:off x="9566776" y="3805657"/>
            <a:ext cx="7692524" cy="2950666"/>
          </a:xfrm>
          <a:prstGeom prst="rect">
            <a:avLst/>
          </a:prstGeom>
        </p:spPr>
        <p:txBody>
          <a:bodyPr anchor="t" rtlCol="false" tIns="0" lIns="0" bIns="0" rIns="0">
            <a:spAutoFit/>
          </a:bodyPr>
          <a:lstStyle/>
          <a:p>
            <a:pPr algn="l" marL="672283" indent="-336142" lvl="1">
              <a:lnSpc>
                <a:spcPts val="3892"/>
              </a:lnSpc>
              <a:buFont typeface="Arial"/>
              <a:buChar char="•"/>
            </a:pPr>
            <a:r>
              <a:rPr lang="en-US" sz="3113" spc="-84">
                <a:solidFill>
                  <a:srgbClr val="000000"/>
                </a:solidFill>
                <a:latin typeface="Source Sans Pro"/>
                <a:ea typeface="Source Sans Pro"/>
                <a:cs typeface="Source Sans Pro"/>
                <a:sym typeface="Source Sans Pro"/>
              </a:rPr>
              <a:t>Phân bố đ</a:t>
            </a:r>
            <a:r>
              <a:rPr lang="en-US" sz="3113" spc="-84">
                <a:solidFill>
                  <a:srgbClr val="000000"/>
                </a:solidFill>
                <a:latin typeface="Source Sans Pro"/>
                <a:ea typeface="Source Sans Pro"/>
                <a:cs typeface="Source Sans Pro"/>
                <a:sym typeface="Source Sans Pro"/>
              </a:rPr>
              <a:t>ộ tuổi không cân bằng, đa số bệnh nhân từ 21–40 tuổi.</a:t>
            </a:r>
          </a:p>
          <a:p>
            <a:pPr algn="l" marL="672283" indent="-336142" lvl="1">
              <a:lnSpc>
                <a:spcPts val="3892"/>
              </a:lnSpc>
              <a:buFont typeface="Arial"/>
              <a:buChar char="•"/>
            </a:pPr>
            <a:r>
              <a:rPr lang="en-US" sz="3113" spc="-84">
                <a:solidFill>
                  <a:srgbClr val="000000"/>
                </a:solidFill>
                <a:latin typeface="Source Sans Pro"/>
                <a:ea typeface="Source Sans Pro"/>
                <a:cs typeface="Source Sans Pro"/>
                <a:sym typeface="Source Sans Pro"/>
              </a:rPr>
              <a:t>Nhóm bệnh nhân trên 60 tuổi có rất ít mẫu → dữ liệu hạn chế ở nhóm này.</a:t>
            </a:r>
          </a:p>
          <a:p>
            <a:pPr algn="l" marL="672283" indent="-336142" lvl="1">
              <a:lnSpc>
                <a:spcPts val="3892"/>
              </a:lnSpc>
              <a:buFont typeface="Arial"/>
              <a:buChar char="•"/>
            </a:pPr>
            <a:r>
              <a:rPr lang="en-US" sz="3113" spc="-84">
                <a:solidFill>
                  <a:srgbClr val="000000"/>
                </a:solidFill>
                <a:latin typeface="Source Sans Pro"/>
                <a:ea typeface="Source Sans Pro"/>
                <a:cs typeface="Source Sans Pro"/>
                <a:sym typeface="Source Sans Pro"/>
              </a:rPr>
              <a:t>Cần lưu ý khi huấn luyện mô hình vì dữ liệu thiên lệch theo tuổi.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07690" y="1372270"/>
            <a:ext cx="12649683" cy="8271325"/>
          </a:xfrm>
          <a:custGeom>
            <a:avLst/>
            <a:gdLst/>
            <a:ahLst/>
            <a:cxnLst/>
            <a:rect r="r" b="b" t="t" l="l"/>
            <a:pathLst>
              <a:path h="8271325" w="12649683">
                <a:moveTo>
                  <a:pt x="0" y="0"/>
                </a:moveTo>
                <a:lnTo>
                  <a:pt x="12649683" y="0"/>
                </a:lnTo>
                <a:lnTo>
                  <a:pt x="12649683" y="8271325"/>
                </a:lnTo>
                <a:lnTo>
                  <a:pt x="0" y="8271325"/>
                </a:lnTo>
                <a:lnTo>
                  <a:pt x="0" y="0"/>
                </a:lnTo>
                <a:close/>
              </a:path>
            </a:pathLst>
          </a:custGeom>
          <a:blipFill>
            <a:blip r:embed="rId2"/>
            <a:stretch>
              <a:fillRect l="0" t="-8674" r="0" b="-8674"/>
            </a:stretch>
          </a:blipFill>
        </p:spPr>
      </p:sp>
      <p:sp>
        <p:nvSpPr>
          <p:cNvPr name="TextBox 3" id="3"/>
          <p:cNvSpPr txBox="true"/>
          <p:nvPr/>
        </p:nvSpPr>
        <p:spPr>
          <a:xfrm rot="0">
            <a:off x="1028700" y="548294"/>
            <a:ext cx="9787131" cy="573567"/>
          </a:xfrm>
          <a:prstGeom prst="rect">
            <a:avLst/>
          </a:prstGeom>
        </p:spPr>
        <p:txBody>
          <a:bodyPr anchor="t" rtlCol="false" tIns="0" lIns="0" bIns="0" rIns="0">
            <a:spAutoFit/>
          </a:bodyPr>
          <a:lstStyle/>
          <a:p>
            <a:pPr algn="ctr">
              <a:lnSpc>
                <a:spcPts val="4611"/>
              </a:lnSpc>
              <a:spcBef>
                <a:spcPct val="0"/>
              </a:spcBef>
            </a:pPr>
            <a:r>
              <a:rPr lang="en-US" sz="3293">
                <a:solidFill>
                  <a:srgbClr val="000000"/>
                </a:solidFill>
                <a:latin typeface="Aileron"/>
                <a:ea typeface="Aileron"/>
                <a:cs typeface="Aileron"/>
                <a:sym typeface="Aileron"/>
              </a:rPr>
              <a:t> Kiểm tra sự phân bố của biến Age sử dụng Seaborn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49921" y="1639916"/>
            <a:ext cx="10740779" cy="8111917"/>
          </a:xfrm>
          <a:custGeom>
            <a:avLst/>
            <a:gdLst/>
            <a:ahLst/>
            <a:cxnLst/>
            <a:rect r="r" b="b" t="t" l="l"/>
            <a:pathLst>
              <a:path h="8111917" w="10740779">
                <a:moveTo>
                  <a:pt x="0" y="0"/>
                </a:moveTo>
                <a:lnTo>
                  <a:pt x="10740779" y="0"/>
                </a:lnTo>
                <a:lnTo>
                  <a:pt x="10740779" y="8111917"/>
                </a:lnTo>
                <a:lnTo>
                  <a:pt x="0" y="8111917"/>
                </a:lnTo>
                <a:lnTo>
                  <a:pt x="0" y="0"/>
                </a:lnTo>
                <a:close/>
              </a:path>
            </a:pathLst>
          </a:custGeom>
          <a:blipFill>
            <a:blip r:embed="rId2"/>
            <a:stretch>
              <a:fillRect l="0" t="0" r="0" b="0"/>
            </a:stretch>
          </a:blipFill>
        </p:spPr>
      </p:sp>
      <p:sp>
        <p:nvSpPr>
          <p:cNvPr name="TextBox 3" id="3"/>
          <p:cNvSpPr txBox="true"/>
          <p:nvPr/>
        </p:nvSpPr>
        <p:spPr>
          <a:xfrm rot="0">
            <a:off x="1028700" y="560167"/>
            <a:ext cx="7191610" cy="574579"/>
          </a:xfrm>
          <a:prstGeom prst="rect">
            <a:avLst/>
          </a:prstGeom>
        </p:spPr>
        <p:txBody>
          <a:bodyPr anchor="t" rtlCol="false" tIns="0" lIns="0" bIns="0" rIns="0">
            <a:spAutoFit/>
          </a:bodyPr>
          <a:lstStyle/>
          <a:p>
            <a:pPr algn="ctr">
              <a:lnSpc>
                <a:spcPts val="4555"/>
              </a:lnSpc>
              <a:spcBef>
                <a:spcPct val="0"/>
              </a:spcBef>
            </a:pPr>
            <a:r>
              <a:rPr lang="en-US" sz="3253">
                <a:solidFill>
                  <a:srgbClr val="000000"/>
                </a:solidFill>
                <a:latin typeface="Poppins"/>
                <a:ea typeface="Poppins"/>
                <a:cs typeface="Poppins"/>
                <a:sym typeface="Poppins"/>
              </a:rPr>
              <a:t>Biểu đồ phân tán sử dụng pandas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4884" y="1597533"/>
            <a:ext cx="10239088" cy="7660767"/>
          </a:xfrm>
          <a:custGeom>
            <a:avLst/>
            <a:gdLst/>
            <a:ahLst/>
            <a:cxnLst/>
            <a:rect r="r" b="b" t="t" l="l"/>
            <a:pathLst>
              <a:path h="7660767" w="10239088">
                <a:moveTo>
                  <a:pt x="0" y="0"/>
                </a:moveTo>
                <a:lnTo>
                  <a:pt x="10239088" y="0"/>
                </a:lnTo>
                <a:lnTo>
                  <a:pt x="10239088" y="7660767"/>
                </a:lnTo>
                <a:lnTo>
                  <a:pt x="0" y="7660767"/>
                </a:lnTo>
                <a:lnTo>
                  <a:pt x="0" y="0"/>
                </a:lnTo>
                <a:close/>
              </a:path>
            </a:pathLst>
          </a:custGeom>
          <a:blipFill>
            <a:blip r:embed="rId2"/>
            <a:stretch>
              <a:fillRect l="0" t="0" r="0" b="0"/>
            </a:stretch>
          </a:blipFill>
        </p:spPr>
      </p:sp>
      <p:sp>
        <p:nvSpPr>
          <p:cNvPr name="TextBox 3" id="3"/>
          <p:cNvSpPr txBox="true"/>
          <p:nvPr/>
        </p:nvSpPr>
        <p:spPr>
          <a:xfrm rot="0">
            <a:off x="1028700" y="553858"/>
            <a:ext cx="7265199" cy="554794"/>
          </a:xfrm>
          <a:prstGeom prst="rect">
            <a:avLst/>
          </a:prstGeom>
        </p:spPr>
        <p:txBody>
          <a:bodyPr anchor="t" rtlCol="false" tIns="0" lIns="0" bIns="0" rIns="0">
            <a:spAutoFit/>
          </a:bodyPr>
          <a:lstStyle/>
          <a:p>
            <a:pPr algn="ctr">
              <a:lnSpc>
                <a:spcPts val="4595"/>
              </a:lnSpc>
              <a:spcBef>
                <a:spcPct val="0"/>
              </a:spcBef>
            </a:pPr>
            <a:r>
              <a:rPr lang="en-US" sz="3282">
                <a:solidFill>
                  <a:srgbClr val="000000"/>
                </a:solidFill>
                <a:latin typeface="Source Sans Pro"/>
                <a:ea typeface="Source Sans Pro"/>
                <a:cs typeface="Source Sans Pro"/>
                <a:sym typeface="Source Sans Pro"/>
              </a:rPr>
              <a:t>Biểu đồ phân tán sử dụng matplotlib</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028700" y="9116213"/>
            <a:ext cx="284175" cy="284175"/>
          </a:xfrm>
          <a:custGeom>
            <a:avLst/>
            <a:gdLst/>
            <a:ahLst/>
            <a:cxnLst/>
            <a:rect r="r" b="b" t="t" l="l"/>
            <a:pathLst>
              <a:path h="284175" w="284175">
                <a:moveTo>
                  <a:pt x="0" y="0"/>
                </a:moveTo>
                <a:lnTo>
                  <a:pt x="284175" y="0"/>
                </a:lnTo>
                <a:lnTo>
                  <a:pt x="284175" y="284174"/>
                </a:lnTo>
                <a:lnTo>
                  <a:pt x="0" y="2841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98600" y="9116213"/>
            <a:ext cx="284175" cy="284175"/>
          </a:xfrm>
          <a:custGeom>
            <a:avLst/>
            <a:gdLst/>
            <a:ahLst/>
            <a:cxnLst/>
            <a:rect r="r" b="b" t="t" l="l"/>
            <a:pathLst>
              <a:path h="284175" w="284175">
                <a:moveTo>
                  <a:pt x="0" y="0"/>
                </a:moveTo>
                <a:lnTo>
                  <a:pt x="284175" y="0"/>
                </a:lnTo>
                <a:lnTo>
                  <a:pt x="284175" y="284174"/>
                </a:lnTo>
                <a:lnTo>
                  <a:pt x="0" y="2841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68500" y="9116213"/>
            <a:ext cx="284175" cy="284175"/>
          </a:xfrm>
          <a:custGeom>
            <a:avLst/>
            <a:gdLst/>
            <a:ahLst/>
            <a:cxnLst/>
            <a:rect r="r" b="b" t="t" l="l"/>
            <a:pathLst>
              <a:path h="284175" w="284175">
                <a:moveTo>
                  <a:pt x="0" y="0"/>
                </a:moveTo>
                <a:lnTo>
                  <a:pt x="284174" y="0"/>
                </a:lnTo>
                <a:lnTo>
                  <a:pt x="284174" y="284174"/>
                </a:lnTo>
                <a:lnTo>
                  <a:pt x="0" y="2841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98564" y="1318283"/>
            <a:ext cx="7664269" cy="7650434"/>
          </a:xfrm>
          <a:custGeom>
            <a:avLst/>
            <a:gdLst/>
            <a:ahLst/>
            <a:cxnLst/>
            <a:rect r="r" b="b" t="t" l="l"/>
            <a:pathLst>
              <a:path h="7650434" w="7664269">
                <a:moveTo>
                  <a:pt x="0" y="0"/>
                </a:moveTo>
                <a:lnTo>
                  <a:pt x="7664269" y="0"/>
                </a:lnTo>
                <a:lnTo>
                  <a:pt x="7664269" y="7650434"/>
                </a:lnTo>
                <a:lnTo>
                  <a:pt x="0" y="7650434"/>
                </a:lnTo>
                <a:lnTo>
                  <a:pt x="0" y="0"/>
                </a:lnTo>
                <a:close/>
              </a:path>
            </a:pathLst>
          </a:custGeom>
          <a:blipFill>
            <a:blip r:embed="rId9"/>
            <a:stretch>
              <a:fillRect l="0" t="0" r="0" b="0"/>
            </a:stretch>
          </a:blipFill>
        </p:spPr>
      </p:sp>
      <p:sp>
        <p:nvSpPr>
          <p:cNvPr name="TextBox 7" id="7"/>
          <p:cNvSpPr txBox="true"/>
          <p:nvPr/>
        </p:nvSpPr>
        <p:spPr>
          <a:xfrm rot="0">
            <a:off x="1028700" y="714375"/>
            <a:ext cx="15384541" cy="866775"/>
          </a:xfrm>
          <a:prstGeom prst="rect">
            <a:avLst/>
          </a:prstGeom>
        </p:spPr>
        <p:txBody>
          <a:bodyPr anchor="t" rtlCol="false" tIns="0" lIns="0" bIns="0" rIns="0">
            <a:spAutoFit/>
          </a:bodyPr>
          <a:lstStyle/>
          <a:p>
            <a:pPr algn="l">
              <a:lnSpc>
                <a:spcPts val="3449"/>
              </a:lnSpc>
            </a:pPr>
            <a:r>
              <a:rPr lang="en-US" sz="2999" spc="116">
                <a:solidFill>
                  <a:srgbClr val="000000"/>
                </a:solidFill>
                <a:latin typeface="Asap"/>
                <a:ea typeface="Asap"/>
                <a:cs typeface="Asap"/>
                <a:sym typeface="Asap"/>
              </a:rPr>
              <a:t>Corellogram: </a:t>
            </a:r>
          </a:p>
          <a:p>
            <a:pPr algn="l">
              <a:lnSpc>
                <a:spcPts val="3449"/>
              </a:lnSpc>
            </a:pPr>
          </a:p>
        </p:txBody>
      </p:sp>
      <p:sp>
        <p:nvSpPr>
          <p:cNvPr name="TextBox 8" id="8"/>
          <p:cNvSpPr txBox="true"/>
          <p:nvPr/>
        </p:nvSpPr>
        <p:spPr>
          <a:xfrm rot="0">
            <a:off x="8884558" y="2971295"/>
            <a:ext cx="9403442" cy="3072276"/>
          </a:xfrm>
          <a:prstGeom prst="rect">
            <a:avLst/>
          </a:prstGeom>
        </p:spPr>
        <p:txBody>
          <a:bodyPr anchor="t" rtlCol="false" tIns="0" lIns="0" bIns="0" rIns="0">
            <a:spAutoFit/>
          </a:bodyPr>
          <a:lstStyle/>
          <a:p>
            <a:pPr algn="l">
              <a:lnSpc>
                <a:spcPts val="3936"/>
              </a:lnSpc>
            </a:pPr>
            <a:r>
              <a:rPr lang="en-US" sz="3149" spc="-85" b="true">
                <a:solidFill>
                  <a:srgbClr val="000000"/>
                </a:solidFill>
                <a:latin typeface="Source Sans Pro Bold"/>
                <a:ea typeface="Source Sans Pro Bold"/>
                <a:cs typeface="Source Sans Pro Bold"/>
                <a:sym typeface="Source Sans Pro Bold"/>
              </a:rPr>
              <a:t>Mô tả: </a:t>
            </a:r>
          </a:p>
          <a:p>
            <a:pPr algn="l">
              <a:lnSpc>
                <a:spcPts val="3413"/>
              </a:lnSpc>
            </a:pPr>
            <a:r>
              <a:rPr lang="en-US" sz="2730" spc="-73">
                <a:solidFill>
                  <a:srgbClr val="000000"/>
                </a:solidFill>
                <a:latin typeface="Source Sans Pro"/>
                <a:ea typeface="Source Sans Pro"/>
                <a:cs typeface="Source Sans Pro"/>
                <a:sym typeface="Source Sans Pro"/>
              </a:rPr>
              <a:t>C</a:t>
            </a:r>
            <a:r>
              <a:rPr lang="en-US" sz="2730" spc="-73">
                <a:solidFill>
                  <a:srgbClr val="000000"/>
                </a:solidFill>
                <a:latin typeface="Source Sans Pro"/>
                <a:ea typeface="Source Sans Pro"/>
                <a:cs typeface="Source Sans Pro"/>
                <a:sym typeface="Source Sans Pro"/>
              </a:rPr>
              <a:t>orellogram cho thấy p</a:t>
            </a:r>
            <a:r>
              <a:rPr lang="en-US" sz="2730" spc="-73">
                <a:solidFill>
                  <a:srgbClr val="000000"/>
                </a:solidFill>
                <a:latin typeface="Source Sans Pro"/>
                <a:ea typeface="Source Sans Pro"/>
                <a:cs typeface="Source Sans Pro"/>
                <a:sym typeface="Source Sans Pro"/>
              </a:rPr>
              <a:t>hân phối và mối</a:t>
            </a:r>
            <a:r>
              <a:rPr lang="en-US" sz="2730" spc="-73">
                <a:solidFill>
                  <a:srgbClr val="000000"/>
                </a:solidFill>
                <a:latin typeface="Source Sans Pro"/>
                <a:ea typeface="Source Sans Pro"/>
                <a:cs typeface="Source Sans Pro"/>
                <a:sym typeface="Source Sans Pro"/>
              </a:rPr>
              <a:t> quan hệ giữa các biến.</a:t>
            </a:r>
          </a:p>
          <a:p>
            <a:pPr algn="l">
              <a:lnSpc>
                <a:spcPts val="3413"/>
              </a:lnSpc>
            </a:pPr>
            <a:r>
              <a:rPr lang="en-US" sz="2730" spc="-73">
                <a:solidFill>
                  <a:srgbClr val="000000"/>
                </a:solidFill>
                <a:latin typeface="Source Sans Pro"/>
                <a:ea typeface="Source Sans Pro"/>
                <a:cs typeface="Source Sans Pro"/>
                <a:sym typeface="Source Sans Pro"/>
              </a:rPr>
              <a:t>Một số xu hướng đáng chú ý:</a:t>
            </a:r>
          </a:p>
          <a:p>
            <a:pPr algn="just" marL="589509" indent="-294754" lvl="1">
              <a:lnSpc>
                <a:spcPts val="3413"/>
              </a:lnSpc>
              <a:buFont typeface="Arial"/>
              <a:buChar char="•"/>
            </a:pPr>
            <a:r>
              <a:rPr lang="en-US" sz="2730" spc="-73">
                <a:solidFill>
                  <a:srgbClr val="000000"/>
                </a:solidFill>
                <a:latin typeface="Source Sans Pro"/>
                <a:ea typeface="Source Sans Pro"/>
                <a:cs typeface="Source Sans Pro"/>
                <a:sym typeface="Source Sans Pro"/>
              </a:rPr>
              <a:t>Age ↔ Pregnancies: quan hệ dương rõ rệt.</a:t>
            </a:r>
          </a:p>
          <a:p>
            <a:pPr algn="just" marL="589509" indent="-294754" lvl="1">
              <a:lnSpc>
                <a:spcPts val="3413"/>
              </a:lnSpc>
              <a:buFont typeface="Arial"/>
              <a:buChar char="•"/>
            </a:pPr>
            <a:r>
              <a:rPr lang="en-US" sz="2730" spc="-73">
                <a:solidFill>
                  <a:srgbClr val="000000"/>
                </a:solidFill>
                <a:latin typeface="Source Sans Pro"/>
                <a:ea typeface="Source Sans Pro"/>
                <a:cs typeface="Source Sans Pro"/>
                <a:sym typeface="Source Sans Pro"/>
              </a:rPr>
              <a:t>BMI ↔ Glucose: BMI cao có xu hướng đi cùng Glucose cao.</a:t>
            </a:r>
          </a:p>
          <a:p>
            <a:pPr algn="just" marL="589509" indent="-294754" lvl="1">
              <a:lnSpc>
                <a:spcPts val="3413"/>
              </a:lnSpc>
              <a:buFont typeface="Arial"/>
              <a:buChar char="•"/>
            </a:pPr>
            <a:r>
              <a:rPr lang="en-US" sz="2730" spc="-73">
                <a:solidFill>
                  <a:srgbClr val="000000"/>
                </a:solidFill>
                <a:latin typeface="Source Sans Pro"/>
                <a:ea typeface="Source Sans Pro"/>
                <a:cs typeface="Source Sans Pro"/>
                <a:sym typeface="Source Sans Pro"/>
              </a:rPr>
              <a:t>SkinThickness ↔ BMI: quan hệ dương vừa phải.</a:t>
            </a:r>
          </a:p>
          <a:p>
            <a:pPr algn="l">
              <a:lnSpc>
                <a:spcPts val="3413"/>
              </a:lnSpc>
            </a:pPr>
            <a:r>
              <a:rPr lang="en-US" sz="2730" spc="-73">
                <a:solidFill>
                  <a:srgbClr val="000000"/>
                </a:solidFill>
                <a:latin typeface="Source Sans Pro"/>
                <a:ea typeface="Source Sans Pro"/>
                <a:cs typeface="Source Sans Pro"/>
                <a:sym typeface="Source Sans Pro"/>
              </a:rPr>
              <a:t>Giúp kiểm tra đa cộng tuyến và chọn biến quan trọng cho mô hình.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031914"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1814"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71713"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918764" y="1009650"/>
            <a:ext cx="16721415" cy="6875851"/>
          </a:xfrm>
          <a:prstGeom prst="rect">
            <a:avLst/>
          </a:prstGeom>
        </p:spPr>
        <p:txBody>
          <a:bodyPr anchor="t" rtlCol="false" tIns="0" lIns="0" bIns="0" rIns="0">
            <a:spAutoFit/>
          </a:bodyPr>
          <a:lstStyle/>
          <a:p>
            <a:pPr algn="just">
              <a:lnSpc>
                <a:spcPts val="4664"/>
              </a:lnSpc>
            </a:pPr>
            <a:r>
              <a:rPr lang="en-US" b="true" sz="3731" spc="145">
                <a:solidFill>
                  <a:srgbClr val="000000"/>
                </a:solidFill>
                <a:latin typeface="Source Sans Pro Bold"/>
                <a:ea typeface="Source Sans Pro Bold"/>
                <a:cs typeface="Source Sans Pro Bold"/>
                <a:sym typeface="Source Sans Pro Bold"/>
              </a:rPr>
              <a:t>Kết luận:</a:t>
            </a:r>
          </a:p>
          <a:p>
            <a:pPr algn="just">
              <a:lnSpc>
                <a:spcPts val="3308"/>
              </a:lnSpc>
            </a:pPr>
            <a:r>
              <a:rPr lang="en-US" b="true" sz="2646" spc="103">
                <a:solidFill>
                  <a:srgbClr val="000000"/>
                </a:solidFill>
                <a:latin typeface="Source Sans Pro Bold"/>
                <a:ea typeface="Source Sans Pro Bold"/>
                <a:cs typeface="Source Sans Pro Bold"/>
                <a:sym typeface="Source Sans Pro Bold"/>
              </a:rPr>
              <a:t>- Phân bố tuổi (Age):</a:t>
            </a:r>
          </a:p>
          <a:p>
            <a:pPr algn="just" marL="571367" indent="-285683" lvl="1">
              <a:lnSpc>
                <a:spcPts val="3308"/>
              </a:lnSpc>
              <a:buFont typeface="Arial"/>
              <a:buChar char="•"/>
            </a:pPr>
            <a:r>
              <a:rPr lang="en-US" sz="2646" spc="103">
                <a:solidFill>
                  <a:srgbClr val="000000"/>
                </a:solidFill>
                <a:latin typeface="Source Sans Pro"/>
                <a:ea typeface="Source Sans Pro"/>
                <a:cs typeface="Source Sans Pro"/>
                <a:sym typeface="Source Sans Pro"/>
              </a:rPr>
              <a:t>Dữ liệu tập trung chủ yếu trong khoảng 20–60 tuổi. </a:t>
            </a:r>
          </a:p>
          <a:p>
            <a:pPr algn="just" marL="571367" indent="-285683" lvl="1">
              <a:lnSpc>
                <a:spcPts val="3308"/>
              </a:lnSpc>
              <a:buFont typeface="Arial"/>
              <a:buChar char="•"/>
            </a:pPr>
            <a:r>
              <a:rPr lang="en-US" sz="2646" spc="103">
                <a:solidFill>
                  <a:srgbClr val="000000"/>
                </a:solidFill>
                <a:latin typeface="Source Sans Pro"/>
                <a:ea typeface="Source Sans Pro"/>
                <a:cs typeface="Source Sans Pro"/>
                <a:sym typeface="Source Sans Pro"/>
              </a:rPr>
              <a:t>Sau 60 tuổi số lượng điểm rất ít, nghĩa là mẫu khảo sát cho người lớn tuổi ít hơn.</a:t>
            </a:r>
          </a:p>
          <a:p>
            <a:pPr algn="just">
              <a:lnSpc>
                <a:spcPts val="3308"/>
              </a:lnSpc>
            </a:pPr>
            <a:r>
              <a:rPr lang="en-US" sz="2646" spc="103">
                <a:solidFill>
                  <a:srgbClr val="000000"/>
                </a:solidFill>
                <a:latin typeface="Source Sans Pro"/>
                <a:ea typeface="Source Sans Pro"/>
                <a:cs typeface="Source Sans Pro"/>
                <a:sym typeface="Source Sans Pro"/>
              </a:rPr>
              <a:t> </a:t>
            </a:r>
            <a:r>
              <a:rPr lang="en-US" b="true" sz="2646" spc="103">
                <a:solidFill>
                  <a:srgbClr val="000000"/>
                </a:solidFill>
                <a:latin typeface="Source Sans Pro Bold"/>
                <a:ea typeface="Source Sans Pro Bold"/>
                <a:cs typeface="Source Sans Pro Bold"/>
                <a:sym typeface="Source Sans Pro Bold"/>
              </a:rPr>
              <a:t>- Phân bố số lần mang thai (Pregnancies):</a:t>
            </a:r>
          </a:p>
          <a:p>
            <a:pPr algn="just" marL="571367" indent="-285683" lvl="1">
              <a:lnSpc>
                <a:spcPts val="3308"/>
              </a:lnSpc>
              <a:buFont typeface="Arial"/>
              <a:buChar char="•"/>
            </a:pPr>
            <a:r>
              <a:rPr lang="en-US" sz="2646" spc="103">
                <a:solidFill>
                  <a:srgbClr val="000000"/>
                </a:solidFill>
                <a:latin typeface="Source Sans Pro"/>
                <a:ea typeface="Source Sans Pro"/>
                <a:cs typeface="Source Sans Pro"/>
                <a:sym typeface="Source Sans Pro"/>
              </a:rPr>
              <a:t> Hầu hết các giá trị nằm trong khoảng 0–10 lần mang thai, nhưng có một số trường hợp ngoại lệ đến tận 17 lần.</a:t>
            </a:r>
          </a:p>
          <a:p>
            <a:pPr algn="just">
              <a:lnSpc>
                <a:spcPts val="3308"/>
              </a:lnSpc>
            </a:pPr>
            <a:r>
              <a:rPr lang="en-US" sz="2646" spc="103">
                <a:solidFill>
                  <a:srgbClr val="000000"/>
                </a:solidFill>
                <a:latin typeface="Source Sans Pro"/>
                <a:ea typeface="Source Sans Pro"/>
                <a:cs typeface="Source Sans Pro"/>
                <a:sym typeface="Source Sans Pro"/>
              </a:rPr>
              <a:t> </a:t>
            </a:r>
            <a:r>
              <a:rPr lang="en-US" b="true" sz="2646" spc="103">
                <a:solidFill>
                  <a:srgbClr val="000000"/>
                </a:solidFill>
                <a:latin typeface="Source Sans Pro Bold"/>
                <a:ea typeface="Source Sans Pro Bold"/>
                <a:cs typeface="Source Sans Pro Bold"/>
                <a:sym typeface="Source Sans Pro Bold"/>
              </a:rPr>
              <a:t>- So sánh Outcome (0 và 1):</a:t>
            </a:r>
          </a:p>
          <a:p>
            <a:pPr algn="just" marL="571367" indent="-285683" lvl="1">
              <a:lnSpc>
                <a:spcPts val="3308"/>
              </a:lnSpc>
              <a:buFont typeface="Arial"/>
              <a:buChar char="•"/>
            </a:pPr>
            <a:r>
              <a:rPr lang="en-US" sz="2646" spc="103">
                <a:solidFill>
                  <a:srgbClr val="000000"/>
                </a:solidFill>
                <a:latin typeface="Source Sans Pro"/>
                <a:ea typeface="Source Sans Pro"/>
                <a:cs typeface="Source Sans Pro"/>
                <a:sym typeface="Source Sans Pro"/>
              </a:rPr>
              <a:t> </a:t>
            </a:r>
            <a:r>
              <a:rPr lang="en-US" sz="2646" spc="103">
                <a:solidFill>
                  <a:srgbClr val="000000"/>
                </a:solidFill>
                <a:latin typeface="Source Sans Pro"/>
                <a:ea typeface="Source Sans Pro"/>
                <a:cs typeface="Source Sans Pro"/>
                <a:sym typeface="Source Sans Pro"/>
              </a:rPr>
              <a:t>Outcome = 0 (màu xanh): có nhiều điểm hơn ở mức số lần mang thai thấp (0–5 lần).</a:t>
            </a:r>
          </a:p>
          <a:p>
            <a:pPr algn="just" marL="571367" indent="-285683" lvl="1">
              <a:lnSpc>
                <a:spcPts val="3308"/>
              </a:lnSpc>
              <a:buFont typeface="Arial"/>
              <a:buChar char="•"/>
            </a:pPr>
            <a:r>
              <a:rPr lang="en-US" sz="2646" spc="103">
                <a:solidFill>
                  <a:srgbClr val="000000"/>
                </a:solidFill>
                <a:latin typeface="Source Sans Pro"/>
                <a:ea typeface="Source Sans Pro"/>
                <a:cs typeface="Source Sans Pro"/>
                <a:sym typeface="Source Sans Pro"/>
              </a:rPr>
              <a:t> Outcome = 1 (màu cam): xuất hiện nhiều ở tuổi trung niên (30–50 tuổi) và thường có số lần mang thai từ 2–10.</a:t>
            </a:r>
          </a:p>
          <a:p>
            <a:pPr algn="just">
              <a:lnSpc>
                <a:spcPts val="3308"/>
              </a:lnSpc>
            </a:pPr>
            <a:r>
              <a:rPr lang="en-US" b="true" sz="2646" spc="103">
                <a:solidFill>
                  <a:srgbClr val="000000"/>
                </a:solidFill>
                <a:latin typeface="Source Sans Pro Bold"/>
                <a:ea typeface="Source Sans Pro Bold"/>
                <a:cs typeface="Source Sans Pro Bold"/>
                <a:sym typeface="Source Sans Pro Bold"/>
              </a:rPr>
              <a:t> - Xu hướng tổng quát:</a:t>
            </a:r>
          </a:p>
          <a:p>
            <a:pPr algn="just" marL="571367" indent="-285683" lvl="1">
              <a:lnSpc>
                <a:spcPts val="3308"/>
              </a:lnSpc>
              <a:buFont typeface="Arial"/>
              <a:buChar char="•"/>
            </a:pPr>
            <a:r>
              <a:rPr lang="en-US" sz="2646" spc="103">
                <a:solidFill>
                  <a:srgbClr val="000000"/>
                </a:solidFill>
                <a:latin typeface="Source Sans Pro"/>
                <a:ea typeface="Source Sans Pro"/>
                <a:cs typeface="Source Sans Pro"/>
                <a:sym typeface="Source Sans Pro"/>
              </a:rPr>
              <a:t> Người nhiều lần mang thai thường rơi vào nhóm Outcome = 1 nhiều hơn so với nhóm ít lần mang thai.</a:t>
            </a:r>
          </a:p>
          <a:p>
            <a:pPr algn="just" marL="571367" indent="-285683" lvl="1">
              <a:lnSpc>
                <a:spcPts val="3308"/>
              </a:lnSpc>
              <a:buFont typeface="Arial"/>
              <a:buChar char="•"/>
            </a:pPr>
            <a:r>
              <a:rPr lang="en-US" sz="2646" spc="103">
                <a:solidFill>
                  <a:srgbClr val="000000"/>
                </a:solidFill>
                <a:latin typeface="Source Sans Pro"/>
                <a:ea typeface="Source Sans Pro"/>
                <a:cs typeface="Source Sans Pro"/>
                <a:sym typeface="Source Sans Pro"/>
              </a:rPr>
              <a:t> Tuy nhiên, cũng có khá nhiều người Outcome = 0 ngay cả khi mang thai nhiều lần → nghĩa là không có mối quan hệ tuyến tính rõ rệt, chỉ là có xu hướng. </a:t>
            </a:r>
          </a:p>
          <a:p>
            <a:pPr algn="just">
              <a:lnSpc>
                <a:spcPts val="3308"/>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1500959" y="1264788"/>
            <a:ext cx="14233712" cy="8486850"/>
          </a:xfrm>
          <a:custGeom>
            <a:avLst/>
            <a:gdLst/>
            <a:ahLst/>
            <a:cxnLst/>
            <a:rect r="r" b="b" t="t" l="l"/>
            <a:pathLst>
              <a:path h="8486850" w="14233712">
                <a:moveTo>
                  <a:pt x="0" y="0"/>
                </a:moveTo>
                <a:lnTo>
                  <a:pt x="14233711" y="0"/>
                </a:lnTo>
                <a:lnTo>
                  <a:pt x="14233711" y="8486851"/>
                </a:lnTo>
                <a:lnTo>
                  <a:pt x="0" y="8486851"/>
                </a:lnTo>
                <a:lnTo>
                  <a:pt x="0" y="0"/>
                </a:lnTo>
                <a:close/>
              </a:path>
            </a:pathLst>
          </a:custGeom>
          <a:blipFill>
            <a:blip r:embed="rId3"/>
            <a:stretch>
              <a:fillRect l="0" t="0" r="0" b="0"/>
            </a:stretch>
          </a:blipFill>
        </p:spPr>
      </p:sp>
      <p:sp>
        <p:nvSpPr>
          <p:cNvPr name="TextBox 4" id="4"/>
          <p:cNvSpPr txBox="true"/>
          <p:nvPr/>
        </p:nvSpPr>
        <p:spPr>
          <a:xfrm rot="0">
            <a:off x="1829719" y="471008"/>
            <a:ext cx="2551574" cy="557692"/>
          </a:xfrm>
          <a:prstGeom prst="rect">
            <a:avLst/>
          </a:prstGeom>
        </p:spPr>
        <p:txBody>
          <a:bodyPr anchor="t" rtlCol="false" tIns="0" lIns="0" bIns="0" rIns="0">
            <a:spAutoFit/>
          </a:bodyPr>
          <a:lstStyle/>
          <a:p>
            <a:pPr algn="ctr">
              <a:lnSpc>
                <a:spcPts val="4399"/>
              </a:lnSpc>
              <a:spcBef>
                <a:spcPct val="0"/>
              </a:spcBef>
            </a:pPr>
            <a:r>
              <a:rPr lang="en-US" b="true" sz="3825" spc="149">
                <a:solidFill>
                  <a:srgbClr val="000000"/>
                </a:solidFill>
                <a:latin typeface="Asap Bold"/>
                <a:ea typeface="Asap Bold"/>
                <a:cs typeface="Asap Bold"/>
                <a:sym typeface="Asap Bold"/>
              </a:rPr>
              <a:t>Heatmap:</a:t>
            </a:r>
            <a:r>
              <a:rPr lang="en-US" b="true" sz="3825" spc="149">
                <a:solidFill>
                  <a:srgbClr val="000000"/>
                </a:solidFill>
                <a:latin typeface="Asap Bold"/>
                <a:ea typeface="Asap Bold"/>
                <a:cs typeface="Asap Bold"/>
                <a:sym typeface="Asap Bold"/>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30546"/>
            <a:ext cx="9887193" cy="7427754"/>
          </a:xfrm>
          <a:custGeom>
            <a:avLst/>
            <a:gdLst/>
            <a:ahLst/>
            <a:cxnLst/>
            <a:rect r="r" b="b" t="t" l="l"/>
            <a:pathLst>
              <a:path h="7427754" w="9887193">
                <a:moveTo>
                  <a:pt x="0" y="0"/>
                </a:moveTo>
                <a:lnTo>
                  <a:pt x="9887193" y="0"/>
                </a:lnTo>
                <a:lnTo>
                  <a:pt x="9887193" y="7427754"/>
                </a:lnTo>
                <a:lnTo>
                  <a:pt x="0" y="7427754"/>
                </a:lnTo>
                <a:lnTo>
                  <a:pt x="0" y="0"/>
                </a:lnTo>
                <a:close/>
              </a:path>
            </a:pathLst>
          </a:custGeom>
          <a:blipFill>
            <a:blip r:embed="rId2"/>
            <a:stretch>
              <a:fillRect l="0" t="0" r="0" b="0"/>
            </a:stretch>
          </a:blipFill>
        </p:spPr>
      </p:sp>
      <p:sp>
        <p:nvSpPr>
          <p:cNvPr name="TextBox 3" id="3"/>
          <p:cNvSpPr txBox="true"/>
          <p:nvPr/>
        </p:nvSpPr>
        <p:spPr>
          <a:xfrm rot="0">
            <a:off x="10062860" y="2743881"/>
            <a:ext cx="7992032" cy="5038010"/>
          </a:xfrm>
          <a:prstGeom prst="rect">
            <a:avLst/>
          </a:prstGeom>
        </p:spPr>
        <p:txBody>
          <a:bodyPr anchor="t" rtlCol="false" tIns="0" lIns="0" bIns="0" rIns="0">
            <a:spAutoFit/>
          </a:bodyPr>
          <a:lstStyle/>
          <a:p>
            <a:pPr algn="l" marL="623398" indent="-311699" lvl="1">
              <a:lnSpc>
                <a:spcPts val="3320"/>
              </a:lnSpc>
              <a:spcBef>
                <a:spcPct val="0"/>
              </a:spcBef>
              <a:buFont typeface="Arial"/>
              <a:buChar char="•"/>
            </a:pPr>
            <a:r>
              <a:rPr lang="en-US" sz="2887" spc="112">
                <a:solidFill>
                  <a:srgbClr val="000000"/>
                </a:solidFill>
                <a:latin typeface="Source Sans Pro"/>
                <a:ea typeface="Source Sans Pro"/>
                <a:cs typeface="Source Sans Pro"/>
                <a:sym typeface="Source Sans Pro"/>
              </a:rPr>
              <a:t>Xu hướng chung: khi tuổi tăng thì số lần mang thai trung bình cũng cao hơn → phù hợp với thực tế sinh học.</a:t>
            </a:r>
          </a:p>
          <a:p>
            <a:pPr algn="l" marL="623398" indent="-311699" lvl="1">
              <a:lnSpc>
                <a:spcPts val="3320"/>
              </a:lnSpc>
              <a:spcBef>
                <a:spcPct val="0"/>
              </a:spcBef>
              <a:buFont typeface="Arial"/>
              <a:buChar char="•"/>
            </a:pPr>
            <a:r>
              <a:rPr lang="en-US" sz="2887" spc="112">
                <a:solidFill>
                  <a:srgbClr val="000000"/>
                </a:solidFill>
                <a:latin typeface="Source Sans Pro"/>
                <a:ea typeface="Source Sans Pro"/>
                <a:cs typeface="Source Sans Pro"/>
                <a:sym typeface="Source Sans Pro"/>
              </a:rPr>
              <a:t>Độ phân tán: các cột boxplot càng cao ở nhóm tuổi lớn cho thấy sự khác biệt giữa phụ nữ cùng độ tuổi về số lần mang thai.</a:t>
            </a:r>
          </a:p>
          <a:p>
            <a:pPr algn="l" marL="623398" indent="-311699" lvl="1">
              <a:lnSpc>
                <a:spcPts val="3320"/>
              </a:lnSpc>
              <a:spcBef>
                <a:spcPct val="0"/>
              </a:spcBef>
              <a:buFont typeface="Arial"/>
              <a:buChar char="•"/>
            </a:pPr>
            <a:r>
              <a:rPr lang="en-US" sz="2887" spc="112">
                <a:solidFill>
                  <a:srgbClr val="000000"/>
                </a:solidFill>
                <a:latin typeface="Source Sans Pro"/>
                <a:ea typeface="Source Sans Pro"/>
                <a:cs typeface="Source Sans Pro"/>
                <a:sym typeface="Source Sans Pro"/>
              </a:rPr>
              <a:t>Ngoại lệ (outliers): xuất hiện khá nhiều điểm bất thường, ví dụ có người trẻ nhưng số lần mang thai cao, hoặc ngược lại.</a:t>
            </a:r>
          </a:p>
          <a:p>
            <a:pPr algn="l" marL="623398" indent="-311699" lvl="1">
              <a:lnSpc>
                <a:spcPts val="3320"/>
              </a:lnSpc>
              <a:spcBef>
                <a:spcPct val="0"/>
              </a:spcBef>
              <a:buFont typeface="Arial"/>
              <a:buChar char="•"/>
            </a:pPr>
            <a:r>
              <a:rPr lang="en-US" sz="2887" spc="112">
                <a:solidFill>
                  <a:srgbClr val="000000"/>
                </a:solidFill>
                <a:latin typeface="Source Sans Pro"/>
                <a:ea typeface="Source Sans Pro"/>
                <a:cs typeface="Source Sans Pro"/>
                <a:sym typeface="Source Sans Pro"/>
              </a:rPr>
              <a:t>Kết luận: Pregnancies và Age có tương quan dương mạnh (cũng được xác nhận trong ma trận tương quan ~0.54).</a:t>
            </a:r>
          </a:p>
        </p:txBody>
      </p:sp>
      <p:sp>
        <p:nvSpPr>
          <p:cNvPr name="TextBox 4" id="4"/>
          <p:cNvSpPr txBox="true"/>
          <p:nvPr/>
        </p:nvSpPr>
        <p:spPr>
          <a:xfrm rot="0">
            <a:off x="1192964" y="1047750"/>
            <a:ext cx="2264221" cy="637195"/>
          </a:xfrm>
          <a:prstGeom prst="rect">
            <a:avLst/>
          </a:prstGeom>
        </p:spPr>
        <p:txBody>
          <a:bodyPr anchor="t" rtlCol="false" tIns="0" lIns="0" bIns="0" rIns="0">
            <a:spAutoFit/>
          </a:bodyPr>
          <a:lstStyle/>
          <a:p>
            <a:pPr algn="ctr">
              <a:lnSpc>
                <a:spcPts val="4997"/>
              </a:lnSpc>
              <a:spcBef>
                <a:spcPct val="0"/>
              </a:spcBef>
            </a:pPr>
            <a:r>
              <a:rPr lang="en-US" b="true" sz="4345" spc="169">
                <a:solidFill>
                  <a:srgbClr val="000000"/>
                </a:solidFill>
                <a:latin typeface="Source Sans Pro Bold"/>
                <a:ea typeface="Source Sans Pro Bold"/>
                <a:cs typeface="Source Sans Pro Bold"/>
                <a:sym typeface="Source Sans Pro Bold"/>
              </a:rPr>
              <a:t>Boxplot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0" y="0"/>
            <a:ext cx="18288000" cy="5471160"/>
            <a:chOff x="0" y="0"/>
            <a:chExt cx="24384000" cy="7294880"/>
          </a:xfrm>
        </p:grpSpPr>
        <p:pic>
          <p:nvPicPr>
            <p:cNvPr name="Picture 4" id="4"/>
            <p:cNvPicPr>
              <a:picLocks noChangeAspect="true"/>
            </p:cNvPicPr>
            <p:nvPr/>
          </p:nvPicPr>
          <p:blipFill>
            <a:blip r:embed="rId3"/>
            <a:srcRect l="0" t="30055" r="0" b="30055"/>
            <a:stretch>
              <a:fillRect/>
            </a:stretch>
          </p:blipFill>
          <p:spPr>
            <a:xfrm flipH="false" flipV="false">
              <a:off x="0" y="0"/>
              <a:ext cx="24384000" cy="7294880"/>
            </a:xfrm>
            <a:prstGeom prst="rect">
              <a:avLst/>
            </a:prstGeom>
          </p:spPr>
        </p:pic>
      </p:grpSp>
      <p:grpSp>
        <p:nvGrpSpPr>
          <p:cNvPr name="Group 5" id="5"/>
          <p:cNvGrpSpPr/>
          <p:nvPr/>
        </p:nvGrpSpPr>
        <p:grpSpPr>
          <a:xfrm rot="-2700000">
            <a:off x="7278105" y="4560546"/>
            <a:ext cx="16683427" cy="7187469"/>
            <a:chOff x="0" y="0"/>
            <a:chExt cx="4393989" cy="1892996"/>
          </a:xfrm>
        </p:grpSpPr>
        <p:sp>
          <p:nvSpPr>
            <p:cNvPr name="Freeform 6" id="6"/>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7" id="7"/>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550373" y="3084357"/>
            <a:ext cx="12629587" cy="6609592"/>
            <a:chOff x="0" y="0"/>
            <a:chExt cx="3326311" cy="1740798"/>
          </a:xfrm>
        </p:grpSpPr>
        <p:sp>
          <p:nvSpPr>
            <p:cNvPr name="Freeform 9" id="9"/>
            <p:cNvSpPr/>
            <p:nvPr/>
          </p:nvSpPr>
          <p:spPr>
            <a:xfrm flipH="false" flipV="false" rot="0">
              <a:off x="0" y="0"/>
              <a:ext cx="3326311" cy="1740798"/>
            </a:xfrm>
            <a:custGeom>
              <a:avLst/>
              <a:gdLst/>
              <a:ahLst/>
              <a:cxnLst/>
              <a:rect r="r" b="b" t="t" l="l"/>
              <a:pathLst>
                <a:path h="1740798" w="3326311">
                  <a:moveTo>
                    <a:pt x="0" y="0"/>
                  </a:moveTo>
                  <a:lnTo>
                    <a:pt x="3326311" y="0"/>
                  </a:lnTo>
                  <a:lnTo>
                    <a:pt x="3326311" y="1740798"/>
                  </a:lnTo>
                  <a:lnTo>
                    <a:pt x="0" y="1740798"/>
                  </a:lnTo>
                  <a:close/>
                </a:path>
              </a:pathLst>
            </a:custGeom>
            <a:solidFill>
              <a:srgbClr val="00949D"/>
            </a:solidFill>
          </p:spPr>
        </p:sp>
        <p:sp>
          <p:nvSpPr>
            <p:cNvPr name="TextBox 10" id="10"/>
            <p:cNvSpPr txBox="true"/>
            <p:nvPr/>
          </p:nvSpPr>
          <p:spPr>
            <a:xfrm>
              <a:off x="0" y="-38100"/>
              <a:ext cx="3326311" cy="177889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3186425" y="3535088"/>
            <a:ext cx="8115300" cy="1025525"/>
          </a:xfrm>
          <a:prstGeom prst="rect">
            <a:avLst/>
          </a:prstGeom>
        </p:spPr>
        <p:txBody>
          <a:bodyPr anchor="t" rtlCol="false" tIns="0" lIns="0" bIns="0" rIns="0">
            <a:spAutoFit/>
          </a:bodyPr>
          <a:lstStyle/>
          <a:p>
            <a:pPr algn="l">
              <a:lnSpc>
                <a:spcPts val="8049"/>
              </a:lnSpc>
            </a:pPr>
            <a:r>
              <a:rPr lang="en-US" sz="6999" spc="272">
                <a:solidFill>
                  <a:srgbClr val="FFFFFF"/>
                </a:solidFill>
                <a:latin typeface="Anton"/>
                <a:ea typeface="Anton"/>
                <a:cs typeface="Anton"/>
                <a:sym typeface="Anton"/>
              </a:rPr>
              <a:t>Giới thiệu</a:t>
            </a:r>
          </a:p>
        </p:txBody>
      </p:sp>
      <p:sp>
        <p:nvSpPr>
          <p:cNvPr name="Freeform 12" id="12"/>
          <p:cNvSpPr/>
          <p:nvPr/>
        </p:nvSpPr>
        <p:spPr>
          <a:xfrm flipH="false" flipV="false" rot="0">
            <a:off x="1028700"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98600"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768500"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929282" y="3084357"/>
            <a:ext cx="1483284" cy="1740158"/>
            <a:chOff x="0" y="0"/>
            <a:chExt cx="390659" cy="458313"/>
          </a:xfrm>
        </p:grpSpPr>
        <p:sp>
          <p:nvSpPr>
            <p:cNvPr name="Freeform 16" id="16"/>
            <p:cNvSpPr/>
            <p:nvPr/>
          </p:nvSpPr>
          <p:spPr>
            <a:xfrm flipH="false" flipV="false" rot="0">
              <a:off x="0" y="0"/>
              <a:ext cx="390659" cy="458313"/>
            </a:xfrm>
            <a:custGeom>
              <a:avLst/>
              <a:gdLst/>
              <a:ahLst/>
              <a:cxnLst/>
              <a:rect r="r" b="b" t="t" l="l"/>
              <a:pathLst>
                <a:path h="458313" w="390659">
                  <a:moveTo>
                    <a:pt x="0" y="0"/>
                  </a:moveTo>
                  <a:lnTo>
                    <a:pt x="390659" y="0"/>
                  </a:lnTo>
                  <a:lnTo>
                    <a:pt x="390659" y="458313"/>
                  </a:lnTo>
                  <a:lnTo>
                    <a:pt x="0" y="458313"/>
                  </a:lnTo>
                  <a:close/>
                </a:path>
              </a:pathLst>
            </a:custGeom>
            <a:solidFill>
              <a:srgbClr val="00949D"/>
            </a:solidFill>
          </p:spPr>
        </p:sp>
        <p:sp>
          <p:nvSpPr>
            <p:cNvPr name="TextBox 17" id="17"/>
            <p:cNvSpPr txBox="true"/>
            <p:nvPr/>
          </p:nvSpPr>
          <p:spPr>
            <a:xfrm>
              <a:off x="0" y="-38100"/>
              <a:ext cx="390659" cy="496413"/>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847725" y="3460723"/>
            <a:ext cx="1646398" cy="1025525"/>
          </a:xfrm>
          <a:prstGeom prst="rect">
            <a:avLst/>
          </a:prstGeom>
        </p:spPr>
        <p:txBody>
          <a:bodyPr anchor="t" rtlCol="false" tIns="0" lIns="0" bIns="0" rIns="0">
            <a:spAutoFit/>
          </a:bodyPr>
          <a:lstStyle/>
          <a:p>
            <a:pPr algn="ctr">
              <a:lnSpc>
                <a:spcPts val="8049"/>
              </a:lnSpc>
            </a:pPr>
            <a:r>
              <a:rPr lang="en-US" sz="6999" spc="272">
                <a:solidFill>
                  <a:srgbClr val="FFFFFF"/>
                </a:solidFill>
                <a:latin typeface="Anton"/>
                <a:ea typeface="Anton"/>
                <a:cs typeface="Anton"/>
                <a:sym typeface="Anton"/>
              </a:rPr>
              <a:t>01</a:t>
            </a:r>
          </a:p>
        </p:txBody>
      </p:sp>
      <p:sp>
        <p:nvSpPr>
          <p:cNvPr name="TextBox 19" id="19"/>
          <p:cNvSpPr txBox="true"/>
          <p:nvPr/>
        </p:nvSpPr>
        <p:spPr>
          <a:xfrm rot="0">
            <a:off x="3186425" y="4824515"/>
            <a:ext cx="11563991" cy="4753991"/>
          </a:xfrm>
          <a:prstGeom prst="rect">
            <a:avLst/>
          </a:prstGeom>
        </p:spPr>
        <p:txBody>
          <a:bodyPr anchor="t" rtlCol="false" tIns="0" lIns="0" bIns="0" rIns="0">
            <a:spAutoFit/>
          </a:bodyPr>
          <a:lstStyle/>
          <a:p>
            <a:pPr algn="just">
              <a:lnSpc>
                <a:spcPts val="2332"/>
              </a:lnSpc>
            </a:pPr>
            <a:r>
              <a:rPr lang="en-US" sz="2200" spc="-59">
                <a:solidFill>
                  <a:srgbClr val="FFFFFF"/>
                </a:solidFill>
                <a:latin typeface="Arial"/>
                <a:ea typeface="Arial"/>
                <a:cs typeface="Arial"/>
                <a:sym typeface="Arial"/>
              </a:rPr>
              <a:t>Cập nhật về Chẩn đoán và Phân loại Bệnh Đái tháo đường</a:t>
            </a:r>
          </a:p>
          <a:p>
            <a:pPr algn="just">
              <a:lnSpc>
                <a:spcPts val="2332"/>
              </a:lnSpc>
            </a:pPr>
          </a:p>
          <a:p>
            <a:pPr algn="just">
              <a:lnSpc>
                <a:spcPts val="2332"/>
              </a:lnSpc>
            </a:pPr>
            <a:r>
              <a:rPr lang="en-US" sz="2200" spc="-59">
                <a:solidFill>
                  <a:srgbClr val="FFFFFF"/>
                </a:solidFill>
                <a:latin typeface="Arial"/>
                <a:ea typeface="Arial"/>
                <a:cs typeface="Arial"/>
                <a:sym typeface="Arial"/>
              </a:rPr>
              <a:t>Những năm 1970:</a:t>
            </a:r>
          </a:p>
          <a:p>
            <a:pPr algn="just">
              <a:lnSpc>
                <a:spcPts val="2332"/>
              </a:lnSpc>
            </a:pPr>
            <a:r>
              <a:rPr lang="en-US" sz="2200" spc="-59">
                <a:solidFill>
                  <a:srgbClr val="FFFFFF"/>
                </a:solidFill>
                <a:latin typeface="Arial"/>
                <a:ea typeface="Arial"/>
                <a:cs typeface="Arial"/>
                <a:sym typeface="Arial"/>
              </a:rPr>
              <a:t> - </a:t>
            </a:r>
            <a:r>
              <a:rPr lang="en-US" sz="2200" spc="-59">
                <a:solidFill>
                  <a:srgbClr val="FFFFFF"/>
                </a:solidFill>
                <a:latin typeface="Arial"/>
                <a:ea typeface="Arial"/>
                <a:cs typeface="Arial"/>
                <a:sym typeface="Arial"/>
              </a:rPr>
              <a:t>WHO và NDDG đã giới thiệu các tiêu chí chẩn</a:t>
            </a:r>
            <a:r>
              <a:rPr lang="en-US" sz="2200" spc="-59">
                <a:solidFill>
                  <a:srgbClr val="FFFFFF"/>
                </a:solidFill>
                <a:latin typeface="Arial"/>
                <a:ea typeface="Arial"/>
                <a:cs typeface="Arial"/>
                <a:sym typeface="Arial"/>
              </a:rPr>
              <a:t> đoán mới</a:t>
            </a:r>
          </a:p>
          <a:p>
            <a:pPr algn="just">
              <a:lnSpc>
                <a:spcPts val="2332"/>
              </a:lnSpc>
            </a:pPr>
            <a:r>
              <a:rPr lang="en-US" sz="2200" spc="-59">
                <a:solidFill>
                  <a:srgbClr val="FFFFFF"/>
                </a:solidFill>
                <a:latin typeface="Arial"/>
                <a:ea typeface="Arial"/>
                <a:cs typeface="Arial"/>
                <a:sym typeface="Arial"/>
              </a:rPr>
              <a:t> Giải quyết sự nhầm lẫn trong thuật ngữ và tiêu chuẩn xét nghiệm</a:t>
            </a:r>
          </a:p>
          <a:p>
            <a:pPr algn="just">
              <a:lnSpc>
                <a:spcPts val="2332"/>
              </a:lnSpc>
            </a:pPr>
          </a:p>
          <a:p>
            <a:pPr algn="just">
              <a:lnSpc>
                <a:spcPts val="2332"/>
              </a:lnSpc>
            </a:pPr>
            <a:r>
              <a:rPr lang="en-US" sz="2200" spc="-59">
                <a:solidFill>
                  <a:srgbClr val="FFFFFF"/>
                </a:solidFill>
                <a:latin typeface="Arial"/>
                <a:ea typeface="Arial"/>
                <a:cs typeface="Arial"/>
                <a:sym typeface="Arial"/>
              </a:rPr>
              <a:t>Năm </a:t>
            </a:r>
            <a:r>
              <a:rPr lang="en-US" sz="2200" spc="-59">
                <a:solidFill>
                  <a:srgbClr val="FFFFFF"/>
                </a:solidFill>
                <a:latin typeface="Arial"/>
                <a:ea typeface="Arial"/>
                <a:cs typeface="Arial"/>
                <a:sym typeface="Arial"/>
              </a:rPr>
              <a:t>1985:</a:t>
            </a:r>
          </a:p>
          <a:p>
            <a:pPr algn="just">
              <a:lnSpc>
                <a:spcPts val="2332"/>
              </a:lnSpc>
            </a:pPr>
            <a:r>
              <a:rPr lang="en-US" sz="2200" spc="-59">
                <a:solidFill>
                  <a:srgbClr val="FFFFFF"/>
                </a:solidFill>
                <a:latin typeface="Arial"/>
                <a:ea typeface="Arial"/>
                <a:cs typeface="Arial"/>
                <a:sym typeface="Arial"/>
              </a:rPr>
              <a:t> - WHO sửa đổi tiêu chí để phù hợp hơn với NDDG</a:t>
            </a:r>
          </a:p>
          <a:p>
            <a:pPr algn="just">
              <a:lnSpc>
                <a:spcPts val="2332"/>
              </a:lnSpc>
            </a:pPr>
            <a:r>
              <a:rPr lang="en-US" sz="2200" spc="-59">
                <a:solidFill>
                  <a:srgbClr val="FFFFFF"/>
                </a:solidFill>
                <a:latin typeface="Arial"/>
                <a:ea typeface="Arial"/>
                <a:cs typeface="Arial"/>
                <a:sym typeface="Arial"/>
              </a:rPr>
              <a:t>1996–1997:</a:t>
            </a:r>
          </a:p>
          <a:p>
            <a:pPr algn="just">
              <a:lnSpc>
                <a:spcPts val="2332"/>
              </a:lnSpc>
            </a:pPr>
            <a:r>
              <a:rPr lang="en-US" sz="2200" spc="-59">
                <a:solidFill>
                  <a:srgbClr val="FFFFFF"/>
                </a:solidFill>
                <a:latin typeface="Arial"/>
                <a:ea typeface="Arial"/>
                <a:cs typeface="Arial"/>
                <a:sym typeface="Arial"/>
              </a:rPr>
              <a:t> - WHO và ADA triệu tập các nhóm chuyên gia</a:t>
            </a:r>
          </a:p>
          <a:p>
            <a:pPr algn="just">
              <a:lnSpc>
                <a:spcPts val="2332"/>
              </a:lnSpc>
            </a:pPr>
            <a:r>
              <a:rPr lang="en-US" sz="2200" spc="-59">
                <a:solidFill>
                  <a:srgbClr val="FFFFFF"/>
                </a:solidFill>
                <a:latin typeface="Arial"/>
                <a:ea typeface="Arial"/>
                <a:cs typeface="Arial"/>
                <a:sym typeface="Arial"/>
              </a:rPr>
              <a:t> Nhằ</a:t>
            </a:r>
            <a:r>
              <a:rPr lang="en-US" sz="2200" spc="-59">
                <a:solidFill>
                  <a:srgbClr val="FFFFFF"/>
                </a:solidFill>
                <a:latin typeface="Arial"/>
                <a:ea typeface="Arial"/>
                <a:cs typeface="Arial"/>
                <a:sym typeface="Arial"/>
              </a:rPr>
              <a:t>m cập nhật phân loại, tinh chỉnh tiêu chí và bao gồm định nghĩa Hội chứng chuyển hóa</a:t>
            </a:r>
          </a:p>
          <a:p>
            <a:pPr algn="just">
              <a:lnSpc>
                <a:spcPts val="2332"/>
              </a:lnSpc>
            </a:pPr>
          </a:p>
          <a:p>
            <a:pPr algn="just">
              <a:lnSpc>
                <a:spcPts val="2332"/>
              </a:lnSpc>
            </a:pPr>
            <a:r>
              <a:rPr lang="en-US" sz="2200" spc="-59">
                <a:solidFill>
                  <a:srgbClr val="FFFFFF"/>
                </a:solidFill>
                <a:latin typeface="Arial"/>
                <a:ea typeface="Arial"/>
                <a:cs typeface="Arial"/>
                <a:sym typeface="Arial"/>
              </a:rPr>
              <a:t>Kế</a:t>
            </a:r>
            <a:r>
              <a:rPr lang="en-US" sz="2200" spc="-59">
                <a:solidFill>
                  <a:srgbClr val="FFFFFF"/>
                </a:solidFill>
                <a:latin typeface="Arial"/>
                <a:ea typeface="Arial"/>
                <a:cs typeface="Arial"/>
                <a:sym typeface="Arial"/>
              </a:rPr>
              <a:t>t quả:</a:t>
            </a:r>
          </a:p>
          <a:p>
            <a:pPr algn="just">
              <a:lnSpc>
                <a:spcPts val="2332"/>
              </a:lnSpc>
            </a:pPr>
            <a:r>
              <a:rPr lang="en-US" sz="2200" spc="-59">
                <a:solidFill>
                  <a:srgbClr val="FFFFFF"/>
                </a:solidFill>
                <a:latin typeface="Arial"/>
                <a:ea typeface="Arial"/>
                <a:cs typeface="Arial"/>
                <a:sym typeface="Arial"/>
              </a:rPr>
              <a:t> - </a:t>
            </a:r>
            <a:r>
              <a:rPr lang="en-US" sz="2200" spc="-59">
                <a:solidFill>
                  <a:srgbClr val="FFFFFF"/>
                </a:solidFill>
                <a:latin typeface="Arial"/>
                <a:ea typeface="Arial"/>
                <a:cs typeface="Arial"/>
                <a:sym typeface="Arial"/>
              </a:rPr>
              <a:t>WHO và ADA đạt được những kết luận tương đồng</a:t>
            </a:r>
          </a:p>
          <a:p>
            <a:pPr algn="just">
              <a:lnSpc>
                <a:spcPts val="2332"/>
              </a:lnSpc>
            </a:pPr>
            <a:r>
              <a:rPr lang="en-US" sz="2200" spc="-59">
                <a:solidFill>
                  <a:srgbClr val="FFFFFF"/>
                </a:solidFill>
                <a:latin typeface="Arial"/>
                <a:ea typeface="Arial"/>
                <a:cs typeface="Arial"/>
                <a:sym typeface="Arial"/>
              </a:rPr>
              <a:t> - WHO phát hành báo cáo sau khi thu thập ý kiến phản hồi quốc tế</a:t>
            </a:r>
          </a:p>
          <a:p>
            <a:pPr algn="just">
              <a:lnSpc>
                <a:spcPts val="2332"/>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9617" y="2375370"/>
            <a:ext cx="8924383" cy="6882930"/>
          </a:xfrm>
          <a:custGeom>
            <a:avLst/>
            <a:gdLst/>
            <a:ahLst/>
            <a:cxnLst/>
            <a:rect r="r" b="b" t="t" l="l"/>
            <a:pathLst>
              <a:path h="6882930" w="8924383">
                <a:moveTo>
                  <a:pt x="0" y="0"/>
                </a:moveTo>
                <a:lnTo>
                  <a:pt x="8924383" y="0"/>
                </a:lnTo>
                <a:lnTo>
                  <a:pt x="8924383" y="6882930"/>
                </a:lnTo>
                <a:lnTo>
                  <a:pt x="0" y="6882930"/>
                </a:lnTo>
                <a:lnTo>
                  <a:pt x="0" y="0"/>
                </a:lnTo>
                <a:close/>
              </a:path>
            </a:pathLst>
          </a:custGeom>
          <a:blipFill>
            <a:blip r:embed="rId2"/>
            <a:stretch>
              <a:fillRect l="0" t="0" r="0" b="0"/>
            </a:stretch>
          </a:blipFill>
        </p:spPr>
      </p:sp>
      <p:sp>
        <p:nvSpPr>
          <p:cNvPr name="TextBox 3" id="3"/>
          <p:cNvSpPr txBox="true"/>
          <p:nvPr/>
        </p:nvSpPr>
        <p:spPr>
          <a:xfrm rot="0">
            <a:off x="9144000" y="3232261"/>
            <a:ext cx="8817061" cy="4264451"/>
          </a:xfrm>
          <a:prstGeom prst="rect">
            <a:avLst/>
          </a:prstGeom>
        </p:spPr>
        <p:txBody>
          <a:bodyPr anchor="t" rtlCol="false" tIns="0" lIns="0" bIns="0" rIns="0">
            <a:spAutoFit/>
          </a:bodyPr>
          <a:lstStyle/>
          <a:p>
            <a:pPr algn="l" marL="793742" indent="-396871" lvl="1">
              <a:lnSpc>
                <a:spcPts val="4227"/>
              </a:lnSpc>
              <a:spcBef>
                <a:spcPct val="0"/>
              </a:spcBef>
              <a:buFont typeface="Arial"/>
              <a:buChar char="•"/>
            </a:pPr>
            <a:r>
              <a:rPr lang="en-US" sz="3676" spc="143">
                <a:solidFill>
                  <a:srgbClr val="000000"/>
                </a:solidFill>
                <a:latin typeface="Source Sans Pro"/>
                <a:ea typeface="Source Sans Pro"/>
                <a:cs typeface="Source Sans Pro"/>
                <a:sym typeface="Source Sans Pro"/>
              </a:rPr>
              <a:t>Violin plot cho thấy số lần mang thai ở nhóm mắc tiểu đường thường cao hơn nhóm không mắc.</a:t>
            </a:r>
          </a:p>
          <a:p>
            <a:pPr algn="l" marL="793742" indent="-396871" lvl="1">
              <a:lnSpc>
                <a:spcPts val="4227"/>
              </a:lnSpc>
              <a:spcBef>
                <a:spcPct val="0"/>
              </a:spcBef>
              <a:buFont typeface="Arial"/>
              <a:buChar char="•"/>
            </a:pPr>
            <a:r>
              <a:rPr lang="en-US" sz="3676" spc="143">
                <a:solidFill>
                  <a:srgbClr val="000000"/>
                </a:solidFill>
                <a:latin typeface="Source Sans Pro"/>
                <a:ea typeface="Source Sans Pro"/>
                <a:cs typeface="Source Sans Pro"/>
                <a:sym typeface="Source Sans Pro"/>
              </a:rPr>
              <a:t>Nhóm không mắc tiểu đường tập trung ở Pregnancies thấp (0–2).</a:t>
            </a:r>
          </a:p>
          <a:p>
            <a:pPr algn="l" marL="793742" indent="-396871" lvl="1">
              <a:lnSpc>
                <a:spcPts val="4227"/>
              </a:lnSpc>
              <a:spcBef>
                <a:spcPct val="0"/>
              </a:spcBef>
              <a:buFont typeface="Arial"/>
              <a:buChar char="•"/>
            </a:pPr>
            <a:r>
              <a:rPr lang="en-US" sz="3676" spc="143">
                <a:solidFill>
                  <a:srgbClr val="000000"/>
                </a:solidFill>
                <a:latin typeface="Source Sans Pro"/>
                <a:ea typeface="Source Sans Pro"/>
                <a:cs typeface="Source Sans Pro"/>
                <a:sym typeface="Source Sans Pro"/>
              </a:rPr>
              <a:t>Kết quả phù hợp với phân tích y khoa: nhiều lần mang thai có thể làm tăng nguy cơ mắc tiểu đường type 2.</a:t>
            </a:r>
          </a:p>
        </p:txBody>
      </p:sp>
      <p:sp>
        <p:nvSpPr>
          <p:cNvPr name="TextBox 4" id="4"/>
          <p:cNvSpPr txBox="true"/>
          <p:nvPr/>
        </p:nvSpPr>
        <p:spPr>
          <a:xfrm rot="0">
            <a:off x="1151898" y="1396811"/>
            <a:ext cx="2795360" cy="587375"/>
          </a:xfrm>
          <a:prstGeom prst="rect">
            <a:avLst/>
          </a:prstGeom>
        </p:spPr>
        <p:txBody>
          <a:bodyPr anchor="t" rtlCol="false" tIns="0" lIns="0" bIns="0" rIns="0">
            <a:spAutoFit/>
          </a:bodyPr>
          <a:lstStyle/>
          <a:p>
            <a:pPr algn="ctr">
              <a:lnSpc>
                <a:spcPts val="4599"/>
              </a:lnSpc>
              <a:spcBef>
                <a:spcPct val="0"/>
              </a:spcBef>
            </a:pPr>
            <a:r>
              <a:rPr lang="en-US" b="true" sz="3999" spc="155">
                <a:solidFill>
                  <a:srgbClr val="000000"/>
                </a:solidFill>
                <a:latin typeface="Source Sans Pro Bold"/>
                <a:ea typeface="Source Sans Pro Bold"/>
                <a:cs typeface="Source Sans Pro Bold"/>
                <a:sym typeface="Source Sans Pro Bold"/>
              </a:rPr>
              <a:t>Violin plot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TextBox 3" id="3"/>
          <p:cNvSpPr txBox="true"/>
          <p:nvPr/>
        </p:nvSpPr>
        <p:spPr>
          <a:xfrm rot="0">
            <a:off x="679639" y="1170948"/>
            <a:ext cx="17136102" cy="7370978"/>
          </a:xfrm>
          <a:prstGeom prst="rect">
            <a:avLst/>
          </a:prstGeom>
        </p:spPr>
        <p:txBody>
          <a:bodyPr anchor="t" rtlCol="false" tIns="0" lIns="0" bIns="0" rIns="0">
            <a:spAutoFit/>
          </a:bodyPr>
          <a:lstStyle/>
          <a:p>
            <a:pPr algn="just">
              <a:lnSpc>
                <a:spcPts val="4468"/>
              </a:lnSpc>
              <a:spcBef>
                <a:spcPct val="0"/>
              </a:spcBef>
            </a:pPr>
            <a:r>
              <a:rPr lang="en-US" b="true" sz="3885" spc="151">
                <a:solidFill>
                  <a:srgbClr val="000000"/>
                </a:solidFill>
                <a:latin typeface="Source Sans Pro Bold"/>
                <a:ea typeface="Source Sans Pro Bold"/>
                <a:cs typeface="Source Sans Pro Bold"/>
                <a:sym typeface="Source Sans Pro Bold"/>
              </a:rPr>
              <a:t>Kết luận: </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ADAP đã chứng minh tiềm năng dự báo tiểu đường từ những năm 1980, mở đầu cho ứng dụng trí tuệ nhân tạo trong y tế.</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Pima Indians dataset trở thành một benchmark quan trọng trong nghiên cứu Machine Learning y tế.</a:t>
            </a:r>
          </a:p>
          <a:p>
            <a:pPr algn="just">
              <a:lnSpc>
                <a:spcPts val="3872"/>
              </a:lnSpc>
              <a:spcBef>
                <a:spcPct val="0"/>
              </a:spcBef>
            </a:pP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Hướng phát triển:</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Ứng dụng các mô hình hiện đại hơn (Deep Neural Network, XGBoost, AutoML).</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Cải thiện độ chính xác dự báo và tính ứng dụng thực tiễn.</a:t>
            </a:r>
          </a:p>
          <a:p>
            <a:pPr algn="just">
              <a:lnSpc>
                <a:spcPts val="3872"/>
              </a:lnSpc>
              <a:spcBef>
                <a:spcPct val="0"/>
              </a:spcBef>
            </a:pP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Ý nghĩa thực tế:</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Hỗ trợ bác sĩ sàng lọc sớm bệnh nhân có nguy cơ cao.</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Giúp bệnh nhân nhận thức và phòng ngừa tiểu đường từ sớm.</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Góp phần nâng cao chất lượng chăm sóc sức khỏe cộng đồng.</a:t>
            </a:r>
          </a:p>
          <a:p>
            <a:pPr algn="just">
              <a:lnSpc>
                <a:spcPts val="4468"/>
              </a:lnSpc>
              <a:spcBef>
                <a:spcPct val="0"/>
              </a:spcBef>
            </a:pPr>
            <a:r>
              <a:rPr lang="en-US" sz="3885" spc="151">
                <a:solidFill>
                  <a:srgbClr val="000000"/>
                </a:solidFill>
                <a:latin typeface="Source Sans Pro"/>
                <a:ea typeface="Source Sans Pro"/>
                <a:cs typeface="Source Sans Pro"/>
                <a:sym typeface="Source Sans Pro"/>
              </a:rPr>
              <a:t>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0" y="0"/>
            <a:ext cx="18799166" cy="12540610"/>
          </a:xfrm>
          <a:custGeom>
            <a:avLst/>
            <a:gdLst/>
            <a:ahLst/>
            <a:cxnLst/>
            <a:rect r="r" b="b" t="t" l="l"/>
            <a:pathLst>
              <a:path h="12540610" w="18799166">
                <a:moveTo>
                  <a:pt x="0" y="0"/>
                </a:moveTo>
                <a:lnTo>
                  <a:pt x="18799166" y="0"/>
                </a:lnTo>
                <a:lnTo>
                  <a:pt x="18799166" y="12540610"/>
                </a:lnTo>
                <a:lnTo>
                  <a:pt x="0" y="12540610"/>
                </a:lnTo>
                <a:lnTo>
                  <a:pt x="0" y="0"/>
                </a:lnTo>
                <a:close/>
              </a:path>
            </a:pathLst>
          </a:custGeom>
          <a:blipFill>
            <a:blip r:embed="rId3"/>
            <a:stretch>
              <a:fillRect l="0" t="0" r="0" b="0"/>
            </a:stretch>
          </a:blipFill>
        </p:spPr>
      </p:sp>
      <p:grpSp>
        <p:nvGrpSpPr>
          <p:cNvPr name="Group 4" id="4"/>
          <p:cNvGrpSpPr/>
          <p:nvPr/>
        </p:nvGrpSpPr>
        <p:grpSpPr>
          <a:xfrm rot="-2700000">
            <a:off x="7278105" y="4560546"/>
            <a:ext cx="16683427" cy="7187469"/>
            <a:chOff x="0" y="0"/>
            <a:chExt cx="4393989" cy="1892996"/>
          </a:xfrm>
        </p:grpSpPr>
        <p:sp>
          <p:nvSpPr>
            <p:cNvPr name="Freeform 5" id="5"/>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6" id="6"/>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8700" y="1028700"/>
            <a:ext cx="1496914" cy="362504"/>
            <a:chOff x="0" y="0"/>
            <a:chExt cx="1678175" cy="406400"/>
          </a:xfrm>
        </p:grpSpPr>
        <p:sp>
          <p:nvSpPr>
            <p:cNvPr name="Freeform 8" id="8"/>
            <p:cNvSpPr/>
            <p:nvPr/>
          </p:nvSpPr>
          <p:spPr>
            <a:xfrm flipH="false" flipV="false" rot="0">
              <a:off x="0" y="0"/>
              <a:ext cx="1678175" cy="406400"/>
            </a:xfrm>
            <a:custGeom>
              <a:avLst/>
              <a:gdLst/>
              <a:ahLst/>
              <a:cxnLst/>
              <a:rect r="r" b="b" t="t" l="l"/>
              <a:pathLst>
                <a:path h="406400" w="1678175">
                  <a:moveTo>
                    <a:pt x="1474975" y="0"/>
                  </a:moveTo>
                  <a:cubicBezTo>
                    <a:pt x="1587200" y="0"/>
                    <a:pt x="1678175" y="90976"/>
                    <a:pt x="1678175" y="203200"/>
                  </a:cubicBezTo>
                  <a:cubicBezTo>
                    <a:pt x="1678175" y="315424"/>
                    <a:pt x="1587200" y="406400"/>
                    <a:pt x="1474975" y="406400"/>
                  </a:cubicBezTo>
                  <a:lnTo>
                    <a:pt x="203200" y="406400"/>
                  </a:lnTo>
                  <a:cubicBezTo>
                    <a:pt x="90976" y="406400"/>
                    <a:pt x="0" y="315424"/>
                    <a:pt x="0" y="203200"/>
                  </a:cubicBezTo>
                  <a:cubicBezTo>
                    <a:pt x="0" y="90976"/>
                    <a:pt x="90976" y="0"/>
                    <a:pt x="203200" y="0"/>
                  </a:cubicBezTo>
                  <a:close/>
                </a:path>
              </a:pathLst>
            </a:custGeom>
            <a:solidFill>
              <a:srgbClr val="00B2BD"/>
            </a:solidFill>
          </p:spPr>
        </p:sp>
        <p:sp>
          <p:nvSpPr>
            <p:cNvPr name="TextBox 9" id="9"/>
            <p:cNvSpPr txBox="true"/>
            <p:nvPr/>
          </p:nvSpPr>
          <p:spPr>
            <a:xfrm>
              <a:off x="0" y="-38100"/>
              <a:ext cx="1678175" cy="444500"/>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a:off x="2525614" y="1190902"/>
            <a:ext cx="3626498" cy="38100"/>
          </a:xfrm>
          <a:prstGeom prst="line">
            <a:avLst/>
          </a:prstGeom>
          <a:ln cap="flat" w="38100">
            <a:solidFill>
              <a:srgbClr val="00B2BD"/>
            </a:solidFill>
            <a:prstDash val="solid"/>
            <a:headEnd type="none" len="sm" w="sm"/>
            <a:tailEnd type="none" len="sm" w="sm"/>
          </a:ln>
        </p:spPr>
      </p:sp>
      <p:sp>
        <p:nvSpPr>
          <p:cNvPr name="Freeform 11" id="11"/>
          <p:cNvSpPr/>
          <p:nvPr/>
        </p:nvSpPr>
        <p:spPr>
          <a:xfrm flipH="false" flipV="false" rot="0">
            <a:off x="1028700" y="5825715"/>
            <a:ext cx="284175" cy="284175"/>
          </a:xfrm>
          <a:custGeom>
            <a:avLst/>
            <a:gdLst/>
            <a:ahLst/>
            <a:cxnLst/>
            <a:rect r="r" b="b" t="t" l="l"/>
            <a:pathLst>
              <a:path h="284175" w="284175">
                <a:moveTo>
                  <a:pt x="0" y="0"/>
                </a:moveTo>
                <a:lnTo>
                  <a:pt x="284175" y="0"/>
                </a:lnTo>
                <a:lnTo>
                  <a:pt x="284175" y="284174"/>
                </a:lnTo>
                <a:lnTo>
                  <a:pt x="0" y="2841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98600" y="5825715"/>
            <a:ext cx="284175" cy="284175"/>
          </a:xfrm>
          <a:custGeom>
            <a:avLst/>
            <a:gdLst/>
            <a:ahLst/>
            <a:cxnLst/>
            <a:rect r="r" b="b" t="t" l="l"/>
            <a:pathLst>
              <a:path h="284175" w="284175">
                <a:moveTo>
                  <a:pt x="0" y="0"/>
                </a:moveTo>
                <a:lnTo>
                  <a:pt x="284175" y="0"/>
                </a:lnTo>
                <a:lnTo>
                  <a:pt x="284175" y="284174"/>
                </a:lnTo>
                <a:lnTo>
                  <a:pt x="0" y="2841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68500" y="5825715"/>
            <a:ext cx="284175" cy="284175"/>
          </a:xfrm>
          <a:custGeom>
            <a:avLst/>
            <a:gdLst/>
            <a:ahLst/>
            <a:cxnLst/>
            <a:rect r="r" b="b" t="t" l="l"/>
            <a:pathLst>
              <a:path h="284175" w="284175">
                <a:moveTo>
                  <a:pt x="0" y="0"/>
                </a:moveTo>
                <a:lnTo>
                  <a:pt x="284174" y="0"/>
                </a:lnTo>
                <a:lnTo>
                  <a:pt x="284174" y="284174"/>
                </a:lnTo>
                <a:lnTo>
                  <a:pt x="0" y="2841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5250779" y="3655826"/>
            <a:ext cx="9695620" cy="2041795"/>
          </a:xfrm>
          <a:prstGeom prst="rect">
            <a:avLst/>
          </a:prstGeom>
        </p:spPr>
        <p:txBody>
          <a:bodyPr anchor="t" rtlCol="false" tIns="0" lIns="0" bIns="0" rIns="0">
            <a:spAutoFit/>
          </a:bodyPr>
          <a:lstStyle/>
          <a:p>
            <a:pPr algn="l">
              <a:lnSpc>
                <a:spcPts val="16725"/>
              </a:lnSpc>
            </a:pPr>
            <a:r>
              <a:rPr lang="en-US" sz="11947" spc="465">
                <a:solidFill>
                  <a:srgbClr val="292929"/>
                </a:solidFill>
                <a:latin typeface="Anton"/>
                <a:ea typeface="Anton"/>
                <a:cs typeface="Anton"/>
                <a:sym typeface="Anton"/>
              </a:rPr>
              <a:t>THANK</a:t>
            </a:r>
          </a:p>
        </p:txBody>
      </p:sp>
      <p:sp>
        <p:nvSpPr>
          <p:cNvPr name="TextBox 15" id="15"/>
          <p:cNvSpPr txBox="true"/>
          <p:nvPr/>
        </p:nvSpPr>
        <p:spPr>
          <a:xfrm rot="0">
            <a:off x="5250779" y="5207285"/>
            <a:ext cx="9695620" cy="2041795"/>
          </a:xfrm>
          <a:prstGeom prst="rect">
            <a:avLst/>
          </a:prstGeom>
        </p:spPr>
        <p:txBody>
          <a:bodyPr anchor="t" rtlCol="false" tIns="0" lIns="0" bIns="0" rIns="0">
            <a:spAutoFit/>
          </a:bodyPr>
          <a:lstStyle/>
          <a:p>
            <a:pPr algn="l">
              <a:lnSpc>
                <a:spcPts val="16725"/>
              </a:lnSpc>
            </a:pPr>
            <a:r>
              <a:rPr lang="en-US" sz="11947" spc="465">
                <a:solidFill>
                  <a:srgbClr val="292929"/>
                </a:solidFill>
                <a:latin typeface="Anton"/>
                <a:ea typeface="Anton"/>
                <a:cs typeface="Anton"/>
                <a:sym typeface="Anton"/>
              </a:rPr>
              <a:t>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0" y="0"/>
            <a:ext cx="4940543" cy="10287000"/>
            <a:chOff x="0" y="0"/>
            <a:chExt cx="1301213" cy="2709333"/>
          </a:xfrm>
        </p:grpSpPr>
        <p:sp>
          <p:nvSpPr>
            <p:cNvPr name="Freeform 4" id="4"/>
            <p:cNvSpPr/>
            <p:nvPr/>
          </p:nvSpPr>
          <p:spPr>
            <a:xfrm flipH="false" flipV="false" rot="0">
              <a:off x="0" y="0"/>
              <a:ext cx="1301213" cy="2709333"/>
            </a:xfrm>
            <a:custGeom>
              <a:avLst/>
              <a:gdLst/>
              <a:ahLst/>
              <a:cxnLst/>
              <a:rect r="r" b="b" t="t" l="l"/>
              <a:pathLst>
                <a:path h="2709333" w="1301213">
                  <a:moveTo>
                    <a:pt x="0" y="0"/>
                  </a:moveTo>
                  <a:lnTo>
                    <a:pt x="1301213" y="0"/>
                  </a:lnTo>
                  <a:lnTo>
                    <a:pt x="1301213" y="2709333"/>
                  </a:lnTo>
                  <a:lnTo>
                    <a:pt x="0" y="2709333"/>
                  </a:lnTo>
                  <a:close/>
                </a:path>
              </a:pathLst>
            </a:custGeom>
            <a:solidFill>
              <a:srgbClr val="00B2BD"/>
            </a:solidFill>
          </p:spPr>
        </p:sp>
        <p:sp>
          <p:nvSpPr>
            <p:cNvPr name="TextBox 5" id="5"/>
            <p:cNvSpPr txBox="true"/>
            <p:nvPr/>
          </p:nvSpPr>
          <p:spPr>
            <a:xfrm>
              <a:off x="0" y="-38100"/>
              <a:ext cx="130121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875681" y="2082139"/>
            <a:ext cx="6129724" cy="6122721"/>
            <a:chOff x="0" y="0"/>
            <a:chExt cx="8172966" cy="8163628"/>
          </a:xfrm>
        </p:grpSpPr>
        <p:pic>
          <p:nvPicPr>
            <p:cNvPr name="Picture 7" id="7"/>
            <p:cNvPicPr>
              <a:picLocks noChangeAspect="true"/>
            </p:cNvPicPr>
            <p:nvPr/>
          </p:nvPicPr>
          <p:blipFill>
            <a:blip r:embed="rId3"/>
            <a:srcRect l="16628" t="0" r="16628" b="0"/>
            <a:stretch>
              <a:fillRect/>
            </a:stretch>
          </p:blipFill>
          <p:spPr>
            <a:xfrm flipH="false" flipV="false">
              <a:off x="0" y="0"/>
              <a:ext cx="8172966" cy="8163628"/>
            </a:xfrm>
            <a:prstGeom prst="rect">
              <a:avLst/>
            </a:prstGeom>
          </p:spPr>
        </p:pic>
      </p:grpSp>
      <p:grpSp>
        <p:nvGrpSpPr>
          <p:cNvPr name="Group 8" id="8"/>
          <p:cNvGrpSpPr/>
          <p:nvPr/>
        </p:nvGrpSpPr>
        <p:grpSpPr>
          <a:xfrm rot="-2700000">
            <a:off x="7278105" y="4560546"/>
            <a:ext cx="16683427" cy="7187469"/>
            <a:chOff x="0" y="0"/>
            <a:chExt cx="4393989" cy="1892996"/>
          </a:xfrm>
        </p:grpSpPr>
        <p:sp>
          <p:nvSpPr>
            <p:cNvPr name="Freeform 9" id="9"/>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10" id="10"/>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235326"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6052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6975125"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8131309" y="2082139"/>
            <a:ext cx="9127991" cy="6122721"/>
            <a:chOff x="0" y="0"/>
            <a:chExt cx="14544035" cy="9755605"/>
          </a:xfrm>
        </p:grpSpPr>
        <p:sp>
          <p:nvSpPr>
            <p:cNvPr name="Freeform 15" id="15"/>
            <p:cNvSpPr/>
            <p:nvPr/>
          </p:nvSpPr>
          <p:spPr>
            <a:xfrm flipH="false" flipV="false" rot="0">
              <a:off x="0" y="0"/>
              <a:ext cx="14544035" cy="9755605"/>
            </a:xfrm>
            <a:custGeom>
              <a:avLst/>
              <a:gdLst/>
              <a:ahLst/>
              <a:cxnLst/>
              <a:rect r="r" b="b" t="t" l="l"/>
              <a:pathLst>
                <a:path h="9755605" w="1454403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solidFill>
              <a:srgbClr val="00B2BD"/>
            </a:solidFill>
          </p:spPr>
        </p:sp>
      </p:grpSp>
      <p:sp>
        <p:nvSpPr>
          <p:cNvPr name="TextBox 16" id="16"/>
          <p:cNvSpPr txBox="true"/>
          <p:nvPr/>
        </p:nvSpPr>
        <p:spPr>
          <a:xfrm rot="0">
            <a:off x="8496823" y="2589261"/>
            <a:ext cx="1646398"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02</a:t>
            </a:r>
          </a:p>
        </p:txBody>
      </p:sp>
      <p:sp>
        <p:nvSpPr>
          <p:cNvPr name="TextBox 17" id="17"/>
          <p:cNvSpPr txBox="true"/>
          <p:nvPr/>
        </p:nvSpPr>
        <p:spPr>
          <a:xfrm rot="0">
            <a:off x="8496823" y="3643361"/>
            <a:ext cx="8762477" cy="3361055"/>
          </a:xfrm>
          <a:prstGeom prst="rect">
            <a:avLst/>
          </a:prstGeom>
        </p:spPr>
        <p:txBody>
          <a:bodyPr anchor="t" rtlCol="false" tIns="0" lIns="0" bIns="0" rIns="0">
            <a:spAutoFit/>
          </a:bodyPr>
          <a:lstStyle/>
          <a:p>
            <a:pPr algn="l">
              <a:lnSpc>
                <a:spcPts val="6669"/>
              </a:lnSpc>
            </a:pPr>
            <a:r>
              <a:rPr lang="en-US" sz="5799" spc="226">
                <a:solidFill>
                  <a:srgbClr val="007076"/>
                </a:solidFill>
                <a:latin typeface="Anton"/>
                <a:ea typeface="Anton"/>
                <a:cs typeface="Anton"/>
                <a:sym typeface="Anton"/>
              </a:rPr>
              <a:t>Định nghĩa và tiêu chí chẩn đoán bệnh đái tháo đường và các thể rối loạn dung nạp glucose khác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0949D"/>
            </a:solidFill>
          </p:spPr>
        </p:sp>
        <p:sp>
          <p:nvSpPr>
            <p:cNvPr name="TextBox 5" id="5"/>
            <p:cNvSpPr txBox="true"/>
            <p:nvPr/>
          </p:nvSpPr>
          <p:spPr>
            <a:xfrm>
              <a:off x="0" y="-38100"/>
              <a:ext cx="2408296"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2764958"/>
            <a:ext cx="7018244" cy="3312065"/>
            <a:chOff x="0" y="0"/>
            <a:chExt cx="9357659" cy="4416087"/>
          </a:xfrm>
        </p:grpSpPr>
        <p:pic>
          <p:nvPicPr>
            <p:cNvPr name="Picture 7" id="7"/>
            <p:cNvPicPr>
              <a:picLocks noChangeAspect="true"/>
            </p:cNvPicPr>
            <p:nvPr/>
          </p:nvPicPr>
          <p:blipFill>
            <a:blip r:embed="rId3"/>
            <a:srcRect l="0" t="0" r="0" b="29233"/>
            <a:stretch>
              <a:fillRect/>
            </a:stretch>
          </p:blipFill>
          <p:spPr>
            <a:xfrm flipH="false" flipV="false">
              <a:off x="0" y="0"/>
              <a:ext cx="9357659" cy="4416087"/>
            </a:xfrm>
            <a:prstGeom prst="rect">
              <a:avLst/>
            </a:prstGeom>
          </p:spPr>
        </p:pic>
      </p:grpSp>
      <p:sp>
        <p:nvSpPr>
          <p:cNvPr name="TextBox 8" id="8"/>
          <p:cNvSpPr txBox="true"/>
          <p:nvPr/>
        </p:nvSpPr>
        <p:spPr>
          <a:xfrm rot="0">
            <a:off x="1624983" y="1993722"/>
            <a:ext cx="6550115" cy="505605"/>
          </a:xfrm>
          <a:prstGeom prst="rect">
            <a:avLst/>
          </a:prstGeom>
        </p:spPr>
        <p:txBody>
          <a:bodyPr anchor="t" rtlCol="false" tIns="0" lIns="0" bIns="0" rIns="0">
            <a:spAutoFit/>
          </a:bodyPr>
          <a:lstStyle/>
          <a:p>
            <a:pPr algn="just">
              <a:lnSpc>
                <a:spcPts val="3811"/>
              </a:lnSpc>
            </a:pPr>
            <a:r>
              <a:rPr lang="en-US" b="true" sz="3595" spc="-97">
                <a:solidFill>
                  <a:srgbClr val="FFFFFF"/>
                </a:solidFill>
                <a:latin typeface="Aileron Bold"/>
                <a:ea typeface="Aileron Bold"/>
                <a:cs typeface="Aileron Bold"/>
                <a:sym typeface="Aileron Bold"/>
              </a:rPr>
              <a:t> 2.1 Định nghĩa</a:t>
            </a:r>
          </a:p>
        </p:txBody>
      </p:sp>
      <p:sp>
        <p:nvSpPr>
          <p:cNvPr name="TextBox 9" id="9"/>
          <p:cNvSpPr txBox="true"/>
          <p:nvPr/>
        </p:nvSpPr>
        <p:spPr>
          <a:xfrm rot="0">
            <a:off x="1028700" y="6286573"/>
            <a:ext cx="7018244" cy="1516634"/>
          </a:xfrm>
          <a:prstGeom prst="rect">
            <a:avLst/>
          </a:prstGeom>
        </p:spPr>
        <p:txBody>
          <a:bodyPr anchor="t" rtlCol="false" tIns="0" lIns="0" bIns="0" rIns="0">
            <a:spAutoFit/>
          </a:bodyPr>
          <a:lstStyle/>
          <a:p>
            <a:pPr algn="just">
              <a:lnSpc>
                <a:spcPts val="2968"/>
              </a:lnSpc>
            </a:pPr>
            <a:r>
              <a:rPr lang="en-US" sz="2800" spc="-75">
                <a:solidFill>
                  <a:srgbClr val="FFFFFF"/>
                </a:solidFill>
                <a:latin typeface="Arial"/>
                <a:ea typeface="Arial"/>
                <a:cs typeface="Arial"/>
                <a:sym typeface="Arial"/>
              </a:rPr>
              <a:t>Một rối loạn chuyển hóa do nhiều nguyên nhân, đặc trưng bởi tình trạng tăng đường huyết mạn tính do rối loạn tiết insulin, rối loạn tác động của insulin, hoặc cả hai</a:t>
            </a:r>
          </a:p>
        </p:txBody>
      </p:sp>
      <p:sp>
        <p:nvSpPr>
          <p:cNvPr name="TextBox 10" id="10"/>
          <p:cNvSpPr txBox="true"/>
          <p:nvPr/>
        </p:nvSpPr>
        <p:spPr>
          <a:xfrm rot="0">
            <a:off x="933721" y="1828696"/>
            <a:ext cx="735337" cy="736237"/>
          </a:xfrm>
          <a:prstGeom prst="rect">
            <a:avLst/>
          </a:prstGeom>
        </p:spPr>
        <p:txBody>
          <a:bodyPr anchor="t" rtlCol="false" tIns="0" lIns="0" bIns="0" rIns="0">
            <a:spAutoFit/>
          </a:bodyPr>
          <a:lstStyle/>
          <a:p>
            <a:pPr algn="ctr">
              <a:lnSpc>
                <a:spcPts val="5903"/>
              </a:lnSpc>
              <a:spcBef>
                <a:spcPct val="0"/>
              </a:spcBef>
            </a:pPr>
            <a:r>
              <a:rPr lang="en-US" sz="4216">
                <a:solidFill>
                  <a:srgbClr val="000000"/>
                </a:solidFill>
                <a:latin typeface="Aileron"/>
                <a:ea typeface="Aileron"/>
                <a:cs typeface="Aileron"/>
                <a:sym typeface="Aileron"/>
              </a:rPr>
              <a:t>🔍</a:t>
            </a:r>
          </a:p>
        </p:txBody>
      </p:sp>
      <p:sp>
        <p:nvSpPr>
          <p:cNvPr name="TextBox 11" id="11"/>
          <p:cNvSpPr txBox="true"/>
          <p:nvPr/>
        </p:nvSpPr>
        <p:spPr>
          <a:xfrm rot="0">
            <a:off x="9512491" y="342511"/>
            <a:ext cx="8071829" cy="9373870"/>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Arial"/>
                <a:ea typeface="Arial"/>
                <a:cs typeface="Arial"/>
                <a:sym typeface="Arial"/>
              </a:rPr>
              <a:t>⚠️ Tác động chuyển hóa:</a:t>
            </a:r>
          </a:p>
          <a:p>
            <a:pPr algn="just">
              <a:lnSpc>
                <a:spcPts val="3079"/>
              </a:lnSpc>
              <a:spcBef>
                <a:spcPct val="0"/>
              </a:spcBef>
            </a:pPr>
            <a:r>
              <a:rPr lang="en-US" sz="2199">
                <a:solidFill>
                  <a:srgbClr val="000000"/>
                </a:solidFill>
                <a:latin typeface="Arial"/>
                <a:ea typeface="Arial"/>
                <a:cs typeface="Arial"/>
                <a:sym typeface="Arial"/>
              </a:rPr>
              <a:t> Rối loạn chuyển hóa carbohydrate, chất béo và protein.</a:t>
            </a:r>
          </a:p>
          <a:p>
            <a:pPr algn="just">
              <a:lnSpc>
                <a:spcPts val="3079"/>
              </a:lnSpc>
              <a:spcBef>
                <a:spcPct val="0"/>
              </a:spcBef>
            </a:pPr>
          </a:p>
          <a:p>
            <a:pPr algn="just">
              <a:lnSpc>
                <a:spcPts val="3079"/>
              </a:lnSpc>
              <a:spcBef>
                <a:spcPct val="0"/>
              </a:spcBef>
            </a:pPr>
            <a:r>
              <a:rPr lang="en-US" sz="2199">
                <a:solidFill>
                  <a:srgbClr val="000000"/>
                </a:solidFill>
                <a:latin typeface="Arial"/>
                <a:ea typeface="Arial"/>
                <a:cs typeface="Arial"/>
                <a:sym typeface="Arial"/>
              </a:rPr>
              <a:t>🧠 Triệu chứng (có thể rõ rệt hoặc âm thầm):</a:t>
            </a:r>
          </a:p>
          <a:p>
            <a:pPr algn="just">
              <a:lnSpc>
                <a:spcPts val="3079"/>
              </a:lnSpc>
              <a:spcBef>
                <a:spcPct val="0"/>
              </a:spcBef>
            </a:pPr>
            <a:r>
              <a:rPr lang="en-US" sz="2199">
                <a:solidFill>
                  <a:srgbClr val="000000"/>
                </a:solidFill>
                <a:latin typeface="Arial"/>
                <a:ea typeface="Arial"/>
                <a:cs typeface="Arial"/>
                <a:sym typeface="Arial"/>
              </a:rPr>
              <a:t> Khát nước, tiểu nhiều, nhìn mờ, sụt cân</a:t>
            </a:r>
          </a:p>
          <a:p>
            <a:pPr algn="just">
              <a:lnSpc>
                <a:spcPts val="3079"/>
              </a:lnSpc>
              <a:spcBef>
                <a:spcPct val="0"/>
              </a:spcBef>
            </a:pPr>
            <a:r>
              <a:rPr lang="en-US" sz="2199">
                <a:solidFill>
                  <a:srgbClr val="000000"/>
                </a:solidFill>
                <a:latin typeface="Arial"/>
                <a:ea typeface="Arial"/>
                <a:cs typeface="Arial"/>
                <a:sym typeface="Arial"/>
              </a:rPr>
              <a:t> Trường hợp nặng: nhiễm toan ceton hoặc tình trạng tăng áp lực thẩm thấu → hôn mê hoặc tử vong nếu không được điều trị</a:t>
            </a:r>
          </a:p>
          <a:p>
            <a:pPr algn="just">
              <a:lnSpc>
                <a:spcPts val="3079"/>
              </a:lnSpc>
              <a:spcBef>
                <a:spcPct val="0"/>
              </a:spcBef>
            </a:pPr>
          </a:p>
          <a:p>
            <a:pPr algn="just">
              <a:lnSpc>
                <a:spcPts val="3079"/>
              </a:lnSpc>
              <a:spcBef>
                <a:spcPct val="0"/>
              </a:spcBef>
            </a:pPr>
            <a:r>
              <a:rPr lang="en-US" sz="2199">
                <a:solidFill>
                  <a:srgbClr val="000000"/>
                </a:solidFill>
                <a:latin typeface="Arial"/>
                <a:ea typeface="Arial"/>
                <a:cs typeface="Arial"/>
                <a:sym typeface="Arial"/>
              </a:rPr>
              <a:t>🕒 Nguy cơ chẩn đoán muộn:</a:t>
            </a:r>
          </a:p>
          <a:p>
            <a:pPr algn="just">
              <a:lnSpc>
                <a:spcPts val="3079"/>
              </a:lnSpc>
              <a:spcBef>
                <a:spcPct val="0"/>
              </a:spcBef>
            </a:pPr>
            <a:r>
              <a:rPr lang="en-US" sz="2199">
                <a:solidFill>
                  <a:srgbClr val="000000"/>
                </a:solidFill>
                <a:latin typeface="Arial"/>
                <a:ea typeface="Arial"/>
                <a:cs typeface="Arial"/>
                <a:sym typeface="Arial"/>
              </a:rPr>
              <a:t> Tăng đường huyết có thể gây tổn thương trước khi các triệu chứng xuất hiện.</a:t>
            </a:r>
          </a:p>
          <a:p>
            <a:pPr algn="just">
              <a:lnSpc>
                <a:spcPts val="3079"/>
              </a:lnSpc>
              <a:spcBef>
                <a:spcPct val="0"/>
              </a:spcBef>
            </a:pPr>
          </a:p>
          <a:p>
            <a:pPr algn="just">
              <a:lnSpc>
                <a:spcPts val="3079"/>
              </a:lnSpc>
              <a:spcBef>
                <a:spcPct val="0"/>
              </a:spcBef>
            </a:pPr>
            <a:r>
              <a:rPr lang="en-US" sz="2199">
                <a:solidFill>
                  <a:srgbClr val="000000"/>
                </a:solidFill>
                <a:latin typeface="Arial"/>
                <a:ea typeface="Arial"/>
                <a:cs typeface="Arial"/>
                <a:sym typeface="Arial"/>
              </a:rPr>
              <a:t>📉 Biến chứng lâu dài:</a:t>
            </a:r>
          </a:p>
          <a:p>
            <a:pPr algn="just">
              <a:lnSpc>
                <a:spcPts val="3079"/>
              </a:lnSpc>
              <a:spcBef>
                <a:spcPct val="0"/>
              </a:spcBef>
            </a:pPr>
            <a:r>
              <a:rPr lang="en-US" sz="2199">
                <a:solidFill>
                  <a:srgbClr val="000000"/>
                </a:solidFill>
                <a:latin typeface="Arial"/>
                <a:ea typeface="Arial"/>
                <a:cs typeface="Arial"/>
                <a:sym typeface="Arial"/>
              </a:rPr>
              <a:t> 👁️ Mắt: Bệnh võng mạc → mù lòa</a:t>
            </a:r>
          </a:p>
          <a:p>
            <a:pPr algn="just">
              <a:lnSpc>
                <a:spcPts val="3079"/>
              </a:lnSpc>
            </a:pPr>
            <a:r>
              <a:rPr lang="en-US" sz="2199">
                <a:solidFill>
                  <a:srgbClr val="000000"/>
                </a:solidFill>
                <a:latin typeface="Arial"/>
                <a:ea typeface="Arial"/>
                <a:cs typeface="Arial"/>
                <a:sym typeface="Arial"/>
              </a:rPr>
              <a:t> 👎 Thận</a:t>
            </a:r>
            <a:r>
              <a:rPr lang="en-US" sz="2199">
                <a:solidFill>
                  <a:srgbClr val="000000"/>
                </a:solidFill>
                <a:latin typeface="Arial"/>
                <a:ea typeface="Arial"/>
                <a:cs typeface="Arial"/>
                <a:sym typeface="Arial"/>
              </a:rPr>
              <a:t>: Bệnh thận do đái tháo đường → suy thận</a:t>
            </a:r>
          </a:p>
          <a:p>
            <a:pPr algn="just">
              <a:lnSpc>
                <a:spcPts val="3079"/>
              </a:lnSpc>
            </a:pPr>
            <a:r>
              <a:rPr lang="en-US" sz="2199">
                <a:solidFill>
                  <a:srgbClr val="000000"/>
                </a:solidFill>
                <a:latin typeface="Arial"/>
                <a:ea typeface="Arial"/>
                <a:cs typeface="Arial"/>
                <a:sym typeface="Arial"/>
              </a:rPr>
              <a:t> 🦶 Thần kinh: Bệnh thần kinh → loét, cắt cụt chi, khớp Charcot, rối loạn thần kinh tự động và chức năng tình dục</a:t>
            </a:r>
          </a:p>
          <a:p>
            <a:pPr algn="just">
              <a:lnSpc>
                <a:spcPts val="3079"/>
              </a:lnSpc>
              <a:spcBef>
                <a:spcPct val="0"/>
              </a:spcBef>
            </a:pPr>
            <a:r>
              <a:rPr lang="en-US" sz="2199">
                <a:solidFill>
                  <a:srgbClr val="000000"/>
                </a:solidFill>
                <a:latin typeface="Arial"/>
                <a:ea typeface="Arial"/>
                <a:cs typeface="Arial"/>
                <a:sym typeface="Arial"/>
              </a:rPr>
              <a:t> ❤️ Mạch máu: Tăng nguy cơ bệnh tim mạch, mạch máu não và mạch ngoại biên</a:t>
            </a:r>
          </a:p>
          <a:p>
            <a:pPr algn="just">
              <a:lnSpc>
                <a:spcPts val="3079"/>
              </a:lnSpc>
              <a:spcBef>
                <a:spcPct val="0"/>
              </a:spcBef>
            </a:pPr>
            <a:r>
              <a:rPr lang="en-US" sz="2199">
                <a:solidFill>
                  <a:srgbClr val="000000"/>
                </a:solidFill>
                <a:latin typeface="Arial"/>
                <a:ea typeface="Arial"/>
                <a:cs typeface="Arial"/>
                <a:sym typeface="Arial"/>
              </a:rPr>
              <a:t>🔬 Cơ chế bệnh sinh:</a:t>
            </a:r>
          </a:p>
          <a:p>
            <a:pPr algn="just">
              <a:lnSpc>
                <a:spcPts val="3079"/>
              </a:lnSpc>
              <a:spcBef>
                <a:spcPct val="0"/>
              </a:spcBef>
            </a:pPr>
            <a:r>
              <a:rPr lang="en-US" sz="2199">
                <a:solidFill>
                  <a:srgbClr val="000000"/>
                </a:solidFill>
                <a:latin typeface="Arial"/>
                <a:ea typeface="Arial"/>
                <a:cs typeface="Arial"/>
                <a:sym typeface="Arial"/>
              </a:rPr>
              <a:t> – Hủy hoại tế bào beta → thiếu insulin</a:t>
            </a:r>
          </a:p>
          <a:p>
            <a:pPr algn="just">
              <a:lnSpc>
                <a:spcPts val="3079"/>
              </a:lnSpc>
              <a:spcBef>
                <a:spcPct val="0"/>
              </a:spcBef>
            </a:pPr>
            <a:r>
              <a:rPr lang="en-US" sz="2199">
                <a:solidFill>
                  <a:srgbClr val="000000"/>
                </a:solidFill>
                <a:latin typeface="Arial"/>
                <a:ea typeface="Arial"/>
                <a:cs typeface="Arial"/>
                <a:sym typeface="Arial"/>
              </a:rPr>
              <a:t> – Đề kháng insulin → giảm tác dụng của insulin trên các mô đích</a:t>
            </a:r>
          </a:p>
          <a:p>
            <a:pPr algn="just">
              <a:lnSpc>
                <a:spcPts val="307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0" y="0"/>
            <a:ext cx="18358550" cy="10543762"/>
          </a:xfrm>
          <a:custGeom>
            <a:avLst/>
            <a:gdLst/>
            <a:ahLst/>
            <a:cxnLst/>
            <a:rect r="r" b="b" t="t" l="l"/>
            <a:pathLst>
              <a:path h="10543762" w="18358550">
                <a:moveTo>
                  <a:pt x="0" y="0"/>
                </a:moveTo>
                <a:lnTo>
                  <a:pt x="18358550" y="0"/>
                </a:lnTo>
                <a:lnTo>
                  <a:pt x="18358550" y="10543762"/>
                </a:lnTo>
                <a:lnTo>
                  <a:pt x="0" y="10543762"/>
                </a:lnTo>
                <a:lnTo>
                  <a:pt x="0" y="0"/>
                </a:lnTo>
                <a:close/>
              </a:path>
            </a:pathLst>
          </a:custGeom>
          <a:blipFill>
            <a:blip r:embed="rId3">
              <a:alphaModFix amt="19999"/>
            </a:blip>
            <a:stretch>
              <a:fillRect l="0" t="0" r="0" b="0"/>
            </a:stretch>
          </a:blipFill>
        </p:spPr>
      </p:sp>
      <p:grpSp>
        <p:nvGrpSpPr>
          <p:cNvPr name="Group 4" id="4"/>
          <p:cNvGrpSpPr/>
          <p:nvPr/>
        </p:nvGrpSpPr>
        <p:grpSpPr>
          <a:xfrm rot="0">
            <a:off x="12494711" y="0"/>
            <a:ext cx="5793289" cy="10287000"/>
            <a:chOff x="0" y="0"/>
            <a:chExt cx="1525805" cy="2709333"/>
          </a:xfrm>
        </p:grpSpPr>
        <p:sp>
          <p:nvSpPr>
            <p:cNvPr name="Freeform 5" id="5"/>
            <p:cNvSpPr/>
            <p:nvPr/>
          </p:nvSpPr>
          <p:spPr>
            <a:xfrm flipH="false" flipV="false" rot="0">
              <a:off x="0" y="0"/>
              <a:ext cx="1525805" cy="2709333"/>
            </a:xfrm>
            <a:custGeom>
              <a:avLst/>
              <a:gdLst/>
              <a:ahLst/>
              <a:cxnLst/>
              <a:rect r="r" b="b" t="t" l="l"/>
              <a:pathLst>
                <a:path h="2709333" w="1525805">
                  <a:moveTo>
                    <a:pt x="0" y="0"/>
                  </a:moveTo>
                  <a:lnTo>
                    <a:pt x="1525805" y="0"/>
                  </a:lnTo>
                  <a:lnTo>
                    <a:pt x="1525805" y="2709333"/>
                  </a:lnTo>
                  <a:lnTo>
                    <a:pt x="0" y="2709333"/>
                  </a:lnTo>
                  <a:close/>
                </a:path>
              </a:pathLst>
            </a:custGeom>
            <a:solidFill>
              <a:srgbClr val="00949D">
                <a:alpha val="63922"/>
              </a:srgbClr>
            </a:solidFill>
          </p:spPr>
        </p:sp>
        <p:sp>
          <p:nvSpPr>
            <p:cNvPr name="TextBox 6" id="6"/>
            <p:cNvSpPr txBox="true"/>
            <p:nvPr/>
          </p:nvSpPr>
          <p:spPr>
            <a:xfrm>
              <a:off x="0" y="-38100"/>
              <a:ext cx="152580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475271" y="281676"/>
            <a:ext cx="485901" cy="485901"/>
          </a:xfrm>
          <a:custGeom>
            <a:avLst/>
            <a:gdLst/>
            <a:ahLst/>
            <a:cxnLst/>
            <a:rect r="r" b="b" t="t" l="l"/>
            <a:pathLst>
              <a:path h="485901" w="485901">
                <a:moveTo>
                  <a:pt x="0" y="0"/>
                </a:moveTo>
                <a:lnTo>
                  <a:pt x="485901" y="0"/>
                </a:lnTo>
                <a:lnTo>
                  <a:pt x="485901" y="485901"/>
                </a:lnTo>
                <a:lnTo>
                  <a:pt x="0" y="485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112901" y="1988597"/>
            <a:ext cx="474985" cy="474985"/>
          </a:xfrm>
          <a:custGeom>
            <a:avLst/>
            <a:gdLst/>
            <a:ahLst/>
            <a:cxnLst/>
            <a:rect r="r" b="b" t="t" l="l"/>
            <a:pathLst>
              <a:path h="474985" w="474985">
                <a:moveTo>
                  <a:pt x="0" y="0"/>
                </a:moveTo>
                <a:lnTo>
                  <a:pt x="474985" y="0"/>
                </a:lnTo>
                <a:lnTo>
                  <a:pt x="474985" y="474985"/>
                </a:lnTo>
                <a:lnTo>
                  <a:pt x="0" y="474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75271" y="873497"/>
            <a:ext cx="11225589" cy="976439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Arial"/>
                <a:ea typeface="Arial"/>
                <a:cs typeface="Arial"/>
                <a:sym typeface="Arial"/>
              </a:rPr>
              <a:t>Chẩ</a:t>
            </a:r>
            <a:r>
              <a:rPr lang="en-US" sz="2199">
                <a:solidFill>
                  <a:srgbClr val="000000"/>
                </a:solidFill>
                <a:latin typeface="Arial"/>
                <a:ea typeface="Arial"/>
                <a:cs typeface="Arial"/>
                <a:sym typeface="Arial"/>
              </a:rPr>
              <a:t>n đoán phải chắc chắn</a:t>
            </a:r>
          </a:p>
          <a:p>
            <a:pPr algn="l">
              <a:lnSpc>
                <a:spcPts val="3079"/>
              </a:lnSpc>
              <a:spcBef>
                <a:spcPct val="0"/>
              </a:spcBef>
            </a:pPr>
            <a:r>
              <a:rPr lang="en-US" sz="2199">
                <a:solidFill>
                  <a:srgbClr val="000000"/>
                </a:solidFill>
                <a:latin typeface="Arial"/>
                <a:ea typeface="Arial"/>
                <a:cs typeface="Arial"/>
                <a:sym typeface="Arial"/>
              </a:rPr>
              <a:t>Do hậu quả kéo dài suốt đời, các bác sĩ lâm sàng cần phải chắc chắn trong việc chẩn đoán.</a:t>
            </a:r>
          </a:p>
          <a:p>
            <a:pPr algn="l">
              <a:lnSpc>
                <a:spcPts val="3079"/>
              </a:lnSpc>
              <a:spcBef>
                <a:spcPct val="0"/>
              </a:spcBef>
            </a:pPr>
            <a:r>
              <a:rPr lang="en-US" sz="2199">
                <a:solidFill>
                  <a:srgbClr val="000000"/>
                </a:solidFill>
                <a:latin typeface="Arial"/>
                <a:ea typeface="Arial"/>
                <a:cs typeface="Arial"/>
                <a:sym typeface="Arial"/>
              </a:rPr>
              <a:t>🧍‍♂️ Có triệu chứng vs. Không triệu chứng</a:t>
            </a:r>
          </a:p>
          <a:p>
            <a:pPr algn="l">
              <a:lnSpc>
                <a:spcPts val="3079"/>
              </a:lnSpc>
              <a:spcBef>
                <a:spcPct val="0"/>
              </a:spcBef>
            </a:pPr>
            <a:r>
              <a:rPr lang="en-US" sz="2199">
                <a:solidFill>
                  <a:srgbClr val="000000"/>
                </a:solidFill>
                <a:latin typeface="Arial"/>
                <a:ea typeface="Arial"/>
                <a:cs typeface="Arial"/>
                <a:sym typeface="Arial"/>
              </a:rPr>
              <a:t> – Triệu chứng rõ rệt + tăng đường huyết rõ ràng → chẩn đoán gần như chắc chắn</a:t>
            </a:r>
          </a:p>
          <a:p>
            <a:pPr algn="l">
              <a:lnSpc>
                <a:spcPts val="3079"/>
              </a:lnSpc>
              <a:spcBef>
                <a:spcPct val="0"/>
              </a:spcBef>
            </a:pPr>
            <a:r>
              <a:rPr lang="en-US" sz="2199">
                <a:solidFill>
                  <a:srgbClr val="000000"/>
                </a:solidFill>
                <a:latin typeface="Arial"/>
                <a:ea typeface="Arial"/>
                <a:cs typeface="Arial"/>
                <a:sym typeface="Arial"/>
              </a:rPr>
              <a:t> – Bệnh nhân không triệu chứng: Không bao giờ chẩn đoán chỉ dựa trên một giá trị glucose bất thường duy nhất</a:t>
            </a:r>
          </a:p>
          <a:p>
            <a:pPr algn="l">
              <a:lnSpc>
                <a:spcPts val="3079"/>
              </a:lnSpc>
              <a:spcBef>
                <a:spcPct val="0"/>
              </a:spcBef>
            </a:pPr>
            <a:r>
              <a:rPr lang="en-US" sz="2199">
                <a:solidFill>
                  <a:srgbClr val="000000"/>
                </a:solidFill>
                <a:latin typeface="Arial"/>
                <a:ea typeface="Arial"/>
                <a:cs typeface="Arial"/>
                <a:sym typeface="Arial"/>
              </a:rPr>
              <a:t>🔁 Cần xác nhận</a:t>
            </a:r>
          </a:p>
          <a:p>
            <a:pPr algn="l">
              <a:lnSpc>
                <a:spcPts val="3079"/>
              </a:lnSpc>
              <a:spcBef>
                <a:spcPct val="0"/>
              </a:spcBef>
            </a:pPr>
            <a:r>
              <a:rPr lang="en-US" sz="2199">
                <a:solidFill>
                  <a:srgbClr val="000000"/>
                </a:solidFill>
                <a:latin typeface="Arial"/>
                <a:ea typeface="Arial"/>
                <a:cs typeface="Arial"/>
                <a:sym typeface="Arial"/>
              </a:rPr>
              <a:t> – Với người không có triệu chứng: Cần ít nhất một xét nghiệm khác trong ngưỡng đái tháo đường (đường huyết lúc đói, ngẫu nhiên hoặc nghiệm pháp dung nạp glucose OGTT)</a:t>
            </a:r>
          </a:p>
          <a:p>
            <a:pPr algn="l">
              <a:lnSpc>
                <a:spcPts val="3079"/>
              </a:lnSpc>
              <a:spcBef>
                <a:spcPct val="0"/>
              </a:spcBef>
            </a:pPr>
            <a:r>
              <a:rPr lang="en-US" sz="2199">
                <a:solidFill>
                  <a:srgbClr val="000000"/>
                </a:solidFill>
                <a:latin typeface="Arial"/>
                <a:ea typeface="Arial"/>
                <a:cs typeface="Arial"/>
                <a:sym typeface="Arial"/>
              </a:rPr>
              <a:t>🚨 Tăng đường huyết tạm thời ≠ đái tháo đường</a:t>
            </a:r>
          </a:p>
          <a:p>
            <a:pPr algn="l">
              <a:lnSpc>
                <a:spcPts val="3079"/>
              </a:lnSpc>
              <a:spcBef>
                <a:spcPct val="0"/>
              </a:spcBef>
            </a:pPr>
            <a:r>
              <a:rPr lang="en-US" sz="2199">
                <a:solidFill>
                  <a:srgbClr val="000000"/>
                </a:solidFill>
                <a:latin typeface="Arial"/>
                <a:ea typeface="Arial"/>
                <a:cs typeface="Arial"/>
                <a:sym typeface="Arial"/>
              </a:rPr>
              <a:t> – Tăng đường huyết liên quan đến stress (ví dụ: nhiễm trùng, chấn thương) có thể chỉ là tạm thời và không đủ để chẩn đoán</a:t>
            </a:r>
          </a:p>
          <a:p>
            <a:pPr algn="l">
              <a:lnSpc>
                <a:spcPts val="3079"/>
              </a:lnSpc>
              <a:spcBef>
                <a:spcPct val="0"/>
              </a:spcBef>
            </a:pPr>
            <a:r>
              <a:rPr lang="en-US" sz="2199">
                <a:solidFill>
                  <a:srgbClr val="000000"/>
                </a:solidFill>
                <a:latin typeface="Arial"/>
                <a:ea typeface="Arial"/>
                <a:cs typeface="Arial"/>
                <a:sym typeface="Arial"/>
              </a:rPr>
              <a:t>⏳ Theo dõi liên tục</a:t>
            </a:r>
          </a:p>
          <a:p>
            <a:pPr algn="l">
              <a:lnSpc>
                <a:spcPts val="3079"/>
              </a:lnSpc>
              <a:spcBef>
                <a:spcPct val="0"/>
              </a:spcBef>
            </a:pPr>
            <a:r>
              <a:rPr lang="en-US" sz="2199">
                <a:solidFill>
                  <a:srgbClr val="000000"/>
                </a:solidFill>
                <a:latin typeface="Arial"/>
                <a:ea typeface="Arial"/>
                <a:cs typeface="Arial"/>
                <a:sym typeface="Arial"/>
              </a:rPr>
              <a:t> – Nếu chưa thể chẩn đoán chắc chắn, cần xét nghiệm định kỳ và theo dõi các yếu tố nguy cơ</a:t>
            </a:r>
          </a:p>
          <a:p>
            <a:pPr algn="l">
              <a:lnSpc>
                <a:spcPts val="3079"/>
              </a:lnSpc>
              <a:spcBef>
                <a:spcPct val="0"/>
              </a:spcBef>
            </a:pPr>
            <a:r>
              <a:rPr lang="en-US" sz="2199">
                <a:solidFill>
                  <a:srgbClr val="000000"/>
                </a:solidFill>
                <a:latin typeface="Arial"/>
                <a:ea typeface="Arial"/>
                <a:cs typeface="Arial"/>
                <a:sym typeface="Arial"/>
              </a:rPr>
              <a:t>🧬 Các yếu tố cần cân nhắc thêm</a:t>
            </a:r>
          </a:p>
          <a:p>
            <a:pPr algn="l">
              <a:lnSpc>
                <a:spcPts val="3079"/>
              </a:lnSpc>
              <a:spcBef>
                <a:spcPct val="0"/>
              </a:spcBef>
            </a:pPr>
            <a:r>
              <a:rPr lang="en-US" sz="2199">
                <a:solidFill>
                  <a:srgbClr val="000000"/>
                </a:solidFill>
                <a:latin typeface="Arial"/>
                <a:ea typeface="Arial"/>
                <a:cs typeface="Arial"/>
                <a:sym typeface="Arial"/>
              </a:rPr>
              <a:t> – Chủng tộc, tiền sử gia đình, tuổi, béo phì, bệnh lý kèm theo cần được xem xét trong đánh giá lâm sàng</a:t>
            </a:r>
          </a:p>
          <a:p>
            <a:pPr algn="l">
              <a:lnSpc>
                <a:spcPts val="3079"/>
              </a:lnSpc>
              <a:spcBef>
                <a:spcPct val="0"/>
              </a:spcBef>
            </a:pPr>
            <a:r>
              <a:rPr lang="en-US" sz="2199">
                <a:solidFill>
                  <a:srgbClr val="000000"/>
                </a:solidFill>
                <a:latin typeface="Arial"/>
                <a:ea typeface="Arial"/>
                <a:cs typeface="Arial"/>
                <a:sym typeface="Arial"/>
              </a:rPr>
              <a:t>💉 Hemoglobin glycated (HbA1c)</a:t>
            </a:r>
          </a:p>
          <a:p>
            <a:pPr algn="l">
              <a:lnSpc>
                <a:spcPts val="3079"/>
              </a:lnSpc>
              <a:spcBef>
                <a:spcPct val="0"/>
              </a:spcBef>
            </a:pPr>
            <a:r>
              <a:rPr lang="en-US" sz="2199">
                <a:solidFill>
                  <a:srgbClr val="000000"/>
                </a:solidFill>
                <a:latin typeface="Arial"/>
                <a:ea typeface="Arial"/>
                <a:cs typeface="Arial"/>
                <a:sym typeface="Arial"/>
              </a:rPr>
              <a:t> – Phản ánh mức đường huyết trung bình trong vài tuần</a:t>
            </a:r>
          </a:p>
          <a:p>
            <a:pPr algn="l">
              <a:lnSpc>
                <a:spcPts val="3079"/>
              </a:lnSpc>
              <a:spcBef>
                <a:spcPct val="0"/>
              </a:spcBef>
            </a:pPr>
            <a:r>
              <a:rPr lang="en-US" sz="2199">
                <a:solidFill>
                  <a:srgbClr val="000000"/>
                </a:solidFill>
                <a:latin typeface="Arial"/>
                <a:ea typeface="Arial"/>
                <a:cs typeface="Arial"/>
                <a:sym typeface="Arial"/>
              </a:rPr>
              <a:t> – Đầy hứa hẹn, nhưng chưa được khuyến cáo sử dụng chính thức do vấn đề chuẩn hóa và giới hạn về khả năng tiếp cận</a:t>
            </a:r>
          </a:p>
          <a:p>
            <a:pPr algn="l">
              <a:lnSpc>
                <a:spcPts val="3079"/>
              </a:lnSpc>
              <a:spcBef>
                <a:spcPct val="0"/>
              </a:spcBef>
            </a:pPr>
          </a:p>
        </p:txBody>
      </p:sp>
      <p:sp>
        <p:nvSpPr>
          <p:cNvPr name="TextBox 10" id="10"/>
          <p:cNvSpPr txBox="true"/>
          <p:nvPr/>
        </p:nvSpPr>
        <p:spPr>
          <a:xfrm rot="0">
            <a:off x="1106525" y="295309"/>
            <a:ext cx="8037475" cy="504967"/>
          </a:xfrm>
          <a:prstGeom prst="rect">
            <a:avLst/>
          </a:prstGeom>
        </p:spPr>
        <p:txBody>
          <a:bodyPr anchor="t" rtlCol="false" tIns="0" lIns="0" bIns="0" rIns="0">
            <a:spAutoFit/>
          </a:bodyPr>
          <a:lstStyle/>
          <a:p>
            <a:pPr algn="just">
              <a:lnSpc>
                <a:spcPts val="3898"/>
              </a:lnSpc>
            </a:pPr>
            <a:r>
              <a:rPr lang="en-US" b="true" sz="3678" spc="-99">
                <a:solidFill>
                  <a:srgbClr val="007076"/>
                </a:solidFill>
                <a:latin typeface="Aileron Bold"/>
                <a:ea typeface="Aileron Bold"/>
                <a:cs typeface="Aileron Bold"/>
                <a:sym typeface="Aileron Bold"/>
              </a:rPr>
              <a:t>2.2 Chẩn đoán và tiêu chí chẩn đoán</a:t>
            </a:r>
          </a:p>
        </p:txBody>
      </p:sp>
      <p:sp>
        <p:nvSpPr>
          <p:cNvPr name="TextBox 11" id="11"/>
          <p:cNvSpPr txBox="true"/>
          <p:nvPr/>
        </p:nvSpPr>
        <p:spPr>
          <a:xfrm rot="0">
            <a:off x="13003116" y="971550"/>
            <a:ext cx="4776479" cy="898334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Arial"/>
                <a:ea typeface="Arial"/>
                <a:cs typeface="Arial"/>
                <a:sym typeface="Arial"/>
              </a:rPr>
              <a:t>👶 Bệnh đái tháo đường ở trẻ em</a:t>
            </a:r>
          </a:p>
          <a:p>
            <a:pPr algn="just">
              <a:lnSpc>
                <a:spcPts val="3079"/>
              </a:lnSpc>
              <a:spcBef>
                <a:spcPct val="0"/>
              </a:spcBef>
            </a:pPr>
            <a:r>
              <a:rPr lang="en-US" sz="2199">
                <a:solidFill>
                  <a:srgbClr val="000000"/>
                </a:solidFill>
                <a:latin typeface="Arial"/>
                <a:ea typeface="Arial"/>
                <a:cs typeface="Arial"/>
                <a:sym typeface="Arial"/>
              </a:rPr>
              <a:t>🚨 Biểu hiện điển hình:</a:t>
            </a:r>
          </a:p>
          <a:p>
            <a:pPr algn="just">
              <a:lnSpc>
                <a:spcPts val="3079"/>
              </a:lnSpc>
              <a:spcBef>
                <a:spcPct val="0"/>
              </a:spcBef>
            </a:pPr>
            <a:r>
              <a:rPr lang="en-US" sz="2199">
                <a:solidFill>
                  <a:srgbClr val="000000"/>
                </a:solidFill>
                <a:latin typeface="Arial"/>
                <a:ea typeface="Arial"/>
                <a:cs typeface="Arial"/>
                <a:sym typeface="Arial"/>
              </a:rPr>
              <a:t> – Triệu chứng nghiêm trọng, đường huyết rất cao</a:t>
            </a:r>
          </a:p>
          <a:p>
            <a:pPr algn="just">
              <a:lnSpc>
                <a:spcPts val="3079"/>
              </a:lnSpc>
              <a:spcBef>
                <a:spcPct val="0"/>
              </a:spcBef>
            </a:pPr>
            <a:r>
              <a:rPr lang="en-US" sz="2199">
                <a:solidFill>
                  <a:srgbClr val="000000"/>
                </a:solidFill>
                <a:latin typeface="Arial"/>
                <a:ea typeface="Arial"/>
                <a:cs typeface="Arial"/>
                <a:sym typeface="Arial"/>
              </a:rPr>
              <a:t> – Thường gặp tình trạng glucose niệu (glycosuria) và xeton niệu (ketonuria)</a:t>
            </a:r>
          </a:p>
          <a:p>
            <a:pPr algn="just">
              <a:lnSpc>
                <a:spcPts val="3079"/>
              </a:lnSpc>
              <a:spcBef>
                <a:spcPct val="0"/>
              </a:spcBef>
            </a:pPr>
            <a:r>
              <a:rPr lang="en-US" sz="2199">
                <a:solidFill>
                  <a:srgbClr val="000000"/>
                </a:solidFill>
                <a:latin typeface="Arial"/>
                <a:ea typeface="Arial"/>
                <a:cs typeface="Arial"/>
                <a:sym typeface="Arial"/>
              </a:rPr>
              <a:t> – Chẩn đoán thường nhanh chóng và rõ ràng</a:t>
            </a:r>
          </a:p>
          <a:p>
            <a:pPr algn="just">
              <a:lnSpc>
                <a:spcPts val="3079"/>
              </a:lnSpc>
              <a:spcBef>
                <a:spcPct val="0"/>
              </a:spcBef>
            </a:pPr>
            <a:r>
              <a:rPr lang="en-US" sz="2199">
                <a:solidFill>
                  <a:srgbClr val="000000"/>
                </a:solidFill>
                <a:latin typeface="Arial"/>
                <a:ea typeface="Arial"/>
                <a:cs typeface="Arial"/>
                <a:sym typeface="Arial"/>
              </a:rPr>
              <a:t>💉 Điều trị ngay lập tức:</a:t>
            </a:r>
          </a:p>
          <a:p>
            <a:pPr algn="just">
              <a:lnSpc>
                <a:spcPts val="3079"/>
              </a:lnSpc>
              <a:spcBef>
                <a:spcPct val="0"/>
              </a:spcBef>
            </a:pPr>
            <a:r>
              <a:rPr lang="en-US" sz="2199">
                <a:solidFill>
                  <a:srgbClr val="000000"/>
                </a:solidFill>
                <a:latin typeface="Arial"/>
                <a:ea typeface="Arial"/>
                <a:cs typeface="Arial"/>
                <a:sym typeface="Arial"/>
              </a:rPr>
              <a:t> – Liệu pháp insulin thường được bắt đầu ngay</a:t>
            </a:r>
          </a:p>
          <a:p>
            <a:pPr algn="just">
              <a:lnSpc>
                <a:spcPts val="3079"/>
              </a:lnSpc>
              <a:spcBef>
                <a:spcPct val="0"/>
              </a:spcBef>
            </a:pPr>
            <a:r>
              <a:rPr lang="en-US" sz="2199">
                <a:solidFill>
                  <a:srgbClr val="000000"/>
                </a:solidFill>
                <a:latin typeface="Arial"/>
                <a:ea typeface="Arial"/>
                <a:cs typeface="Arial"/>
                <a:sym typeface="Arial"/>
              </a:rPr>
              <a:t> – Có thể cứu sống trong các trường hợp cấp tính</a:t>
            </a:r>
          </a:p>
          <a:p>
            <a:pPr algn="just">
              <a:lnSpc>
                <a:spcPts val="3079"/>
              </a:lnSpc>
              <a:spcBef>
                <a:spcPct val="0"/>
              </a:spcBef>
            </a:pPr>
            <a:r>
              <a:rPr lang="en-US" sz="2199">
                <a:solidFill>
                  <a:srgbClr val="000000"/>
                </a:solidFill>
                <a:latin typeface="Arial"/>
                <a:ea typeface="Arial"/>
                <a:cs typeface="Arial"/>
                <a:sym typeface="Arial"/>
              </a:rPr>
              <a:t> – Không cần làm nghiệm pháp dung nạp glucose (OGTT) nếu biểu hiện rõ ràng</a:t>
            </a:r>
          </a:p>
          <a:p>
            <a:pPr algn="just">
              <a:lnSpc>
                <a:spcPts val="3079"/>
              </a:lnSpc>
              <a:spcBef>
                <a:spcPct val="0"/>
              </a:spcBef>
            </a:pPr>
            <a:r>
              <a:rPr lang="en-US" sz="2199">
                <a:solidFill>
                  <a:srgbClr val="000000"/>
                </a:solidFill>
                <a:latin typeface="Arial"/>
                <a:ea typeface="Arial"/>
                <a:cs typeface="Arial"/>
                <a:sym typeface="Arial"/>
              </a:rPr>
              <a:t>⚠️ Trường hợp nhẹ hơn:</a:t>
            </a:r>
          </a:p>
          <a:p>
            <a:pPr algn="just">
              <a:lnSpc>
                <a:spcPts val="3079"/>
              </a:lnSpc>
              <a:spcBef>
                <a:spcPct val="0"/>
              </a:spcBef>
            </a:pPr>
            <a:r>
              <a:rPr lang="en-US" sz="2199">
                <a:solidFill>
                  <a:srgbClr val="000000"/>
                </a:solidFill>
                <a:latin typeface="Arial"/>
                <a:ea typeface="Arial"/>
                <a:cs typeface="Arial"/>
                <a:sym typeface="Arial"/>
              </a:rPr>
              <a:t> – Một số trẻ em/thanh thiếu niên có triệu chứng nhẹ hơn</a:t>
            </a:r>
          </a:p>
          <a:p>
            <a:pPr algn="just">
              <a:lnSpc>
                <a:spcPts val="3079"/>
              </a:lnSpc>
              <a:spcBef>
                <a:spcPct val="0"/>
              </a:spcBef>
            </a:pPr>
            <a:r>
              <a:rPr lang="en-US" sz="2199">
                <a:solidFill>
                  <a:srgbClr val="000000"/>
                </a:solidFill>
                <a:latin typeface="Arial"/>
                <a:ea typeface="Arial"/>
                <a:cs typeface="Arial"/>
                <a:sym typeface="Arial"/>
              </a:rPr>
              <a:t> – Có thể cần làm xét nghiệm đường huyết lúc đói và/hoặc OGTT để xác nhận chẩn đoán</a:t>
            </a:r>
          </a:p>
          <a:p>
            <a:pPr algn="just">
              <a:lnSpc>
                <a:spcPts val="307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sp>
        <p:nvSpPr>
          <p:cNvPr name="Freeform 3" id="3"/>
          <p:cNvSpPr/>
          <p:nvPr/>
        </p:nvSpPr>
        <p:spPr>
          <a:xfrm flipH="false" flipV="false" rot="0">
            <a:off x="475271" y="281676"/>
            <a:ext cx="485901" cy="485901"/>
          </a:xfrm>
          <a:custGeom>
            <a:avLst/>
            <a:gdLst/>
            <a:ahLst/>
            <a:cxnLst/>
            <a:rect r="r" b="b" t="t" l="l"/>
            <a:pathLst>
              <a:path h="485901" w="485901">
                <a:moveTo>
                  <a:pt x="0" y="0"/>
                </a:moveTo>
                <a:lnTo>
                  <a:pt x="485901" y="0"/>
                </a:lnTo>
                <a:lnTo>
                  <a:pt x="485901" y="485901"/>
                </a:lnTo>
                <a:lnTo>
                  <a:pt x="0" y="4859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544792" y="1522590"/>
            <a:ext cx="4070684" cy="7735710"/>
            <a:chOff x="0" y="0"/>
            <a:chExt cx="5427579" cy="10314280"/>
          </a:xfrm>
        </p:grpSpPr>
        <p:grpSp>
          <p:nvGrpSpPr>
            <p:cNvPr name="Group 5" id="5"/>
            <p:cNvGrpSpPr/>
            <p:nvPr/>
          </p:nvGrpSpPr>
          <p:grpSpPr>
            <a:xfrm rot="0">
              <a:off x="0" y="0"/>
              <a:ext cx="5427579" cy="10314280"/>
              <a:chOff x="0" y="0"/>
              <a:chExt cx="8009835" cy="15221460"/>
            </a:xfrm>
          </p:grpSpPr>
          <p:sp>
            <p:nvSpPr>
              <p:cNvPr name="Freeform 6" id="6"/>
              <p:cNvSpPr/>
              <p:nvPr/>
            </p:nvSpPr>
            <p:spPr>
              <a:xfrm flipH="false" flipV="false" rot="0">
                <a:off x="0" y="0"/>
                <a:ext cx="8009835" cy="15221460"/>
              </a:xfrm>
              <a:custGeom>
                <a:avLst/>
                <a:gdLst/>
                <a:ahLst/>
                <a:cxnLst/>
                <a:rect r="r" b="b" t="t" l="l"/>
                <a:pathLst>
                  <a:path h="15221460" w="8009835">
                    <a:moveTo>
                      <a:pt x="0" y="0"/>
                    </a:moveTo>
                    <a:lnTo>
                      <a:pt x="0" y="15221460"/>
                    </a:lnTo>
                    <a:lnTo>
                      <a:pt x="8009835" y="15221460"/>
                    </a:lnTo>
                    <a:lnTo>
                      <a:pt x="8009835" y="0"/>
                    </a:lnTo>
                    <a:lnTo>
                      <a:pt x="0" y="0"/>
                    </a:lnTo>
                    <a:close/>
                    <a:moveTo>
                      <a:pt x="7948875" y="15160499"/>
                    </a:moveTo>
                    <a:lnTo>
                      <a:pt x="59690" y="15160499"/>
                    </a:lnTo>
                    <a:lnTo>
                      <a:pt x="59690" y="59690"/>
                    </a:lnTo>
                    <a:lnTo>
                      <a:pt x="7948875" y="59690"/>
                    </a:lnTo>
                    <a:lnTo>
                      <a:pt x="7948875" y="15160499"/>
                    </a:lnTo>
                    <a:close/>
                  </a:path>
                </a:pathLst>
              </a:custGeom>
              <a:solidFill>
                <a:srgbClr val="00B2BD"/>
              </a:solidFill>
            </p:spPr>
          </p:sp>
        </p:grpSp>
        <p:grpSp>
          <p:nvGrpSpPr>
            <p:cNvPr name="Group 7" id="7"/>
            <p:cNvGrpSpPr/>
            <p:nvPr/>
          </p:nvGrpSpPr>
          <p:grpSpPr>
            <a:xfrm rot="0">
              <a:off x="207656" y="218541"/>
              <a:ext cx="5012268" cy="2819347"/>
              <a:chOff x="0" y="0"/>
              <a:chExt cx="5012268" cy="2819347"/>
            </a:xfrm>
          </p:grpSpPr>
          <p:pic>
            <p:nvPicPr>
              <p:cNvPr name="Picture 8" id="8"/>
              <p:cNvPicPr>
                <a:picLocks noChangeAspect="true"/>
              </p:cNvPicPr>
              <p:nvPr/>
            </p:nvPicPr>
            <p:blipFill>
              <a:blip r:embed="rId5"/>
              <a:srcRect l="0" t="8504" r="0" b="8504"/>
              <a:stretch>
                <a:fillRect/>
              </a:stretch>
            </p:blipFill>
            <p:spPr>
              <a:xfrm flipH="false" flipV="false">
                <a:off x="0" y="0"/>
                <a:ext cx="5012268" cy="2819347"/>
              </a:xfrm>
              <a:prstGeom prst="rect">
                <a:avLst/>
              </a:prstGeom>
            </p:spPr>
          </p:pic>
        </p:grpSp>
        <p:sp>
          <p:nvSpPr>
            <p:cNvPr name="TextBox 9" id="9"/>
            <p:cNvSpPr txBox="true"/>
            <p:nvPr/>
          </p:nvSpPr>
          <p:spPr>
            <a:xfrm rot="0">
              <a:off x="207656" y="3324319"/>
              <a:ext cx="5012268" cy="435772"/>
            </a:xfrm>
            <a:prstGeom prst="rect">
              <a:avLst/>
            </a:prstGeom>
          </p:spPr>
          <p:txBody>
            <a:bodyPr anchor="t" rtlCol="false" tIns="0" lIns="0" bIns="0" rIns="0">
              <a:spAutoFit/>
            </a:bodyPr>
            <a:lstStyle/>
            <a:p>
              <a:pPr algn="just">
                <a:lnSpc>
                  <a:spcPts val="2403"/>
                </a:lnSpc>
              </a:pPr>
              <a:r>
                <a:rPr lang="en-US" b="true" sz="2267" spc="-61">
                  <a:solidFill>
                    <a:srgbClr val="007076"/>
                  </a:solidFill>
                  <a:latin typeface="Aileron Bold"/>
                  <a:ea typeface="Aileron Bold"/>
                  <a:cs typeface="Aileron Bold"/>
                  <a:sym typeface="Aileron Bold"/>
                </a:rPr>
                <a:t>Các nghiên cứu dịch tễ học</a:t>
              </a:r>
            </a:p>
          </p:txBody>
        </p:sp>
        <p:sp>
          <p:nvSpPr>
            <p:cNvPr name="TextBox 10" id="10"/>
            <p:cNvSpPr txBox="true"/>
            <p:nvPr/>
          </p:nvSpPr>
          <p:spPr>
            <a:xfrm rot="0">
              <a:off x="258591" y="4316807"/>
              <a:ext cx="4733227" cy="5467308"/>
            </a:xfrm>
            <a:prstGeom prst="rect">
              <a:avLst/>
            </a:prstGeom>
          </p:spPr>
          <p:txBody>
            <a:bodyPr anchor="t" rtlCol="false" tIns="0" lIns="0" bIns="0" rIns="0">
              <a:spAutoFit/>
            </a:bodyPr>
            <a:lstStyle/>
            <a:p>
              <a:pPr algn="just" marL="0" indent="0" lvl="0">
                <a:lnSpc>
                  <a:spcPts val="2758"/>
                </a:lnSpc>
                <a:spcBef>
                  <a:spcPct val="0"/>
                </a:spcBef>
              </a:pPr>
              <a:r>
                <a:rPr lang="en-US" sz="1970">
                  <a:solidFill>
                    <a:srgbClr val="000000"/>
                  </a:solidFill>
                  <a:latin typeface="Arial"/>
                  <a:ea typeface="Arial"/>
                  <a:cs typeface="Arial"/>
                  <a:sym typeface="Arial"/>
                </a:rPr>
                <a:t>Phân </a:t>
              </a:r>
              <a:r>
                <a:rPr lang="en-US" sz="1970" strike="noStrike" u="none">
                  <a:solidFill>
                    <a:srgbClr val="000000"/>
                  </a:solidFill>
                  <a:latin typeface="Arial"/>
                  <a:ea typeface="Arial"/>
                  <a:cs typeface="Arial"/>
                  <a:sym typeface="Arial"/>
                </a:rPr>
                <a:t>l</a:t>
              </a:r>
              <a:r>
                <a:rPr lang="en-US" sz="1970" strike="noStrike" u="none">
                  <a:solidFill>
                    <a:srgbClr val="000000"/>
                  </a:solidFill>
                  <a:latin typeface="Arial"/>
                  <a:ea typeface="Arial"/>
                  <a:cs typeface="Arial"/>
                  <a:sym typeface="Arial"/>
                </a:rPr>
                <a:t>oạ</a:t>
              </a:r>
              <a:r>
                <a:rPr lang="en-US" sz="1970" strike="noStrike" u="none">
                  <a:solidFill>
                    <a:srgbClr val="000000"/>
                  </a:solidFill>
                  <a:latin typeface="Arial"/>
                  <a:ea typeface="Arial"/>
                  <a:cs typeface="Arial"/>
                  <a:sym typeface="Arial"/>
                </a:rPr>
                <a:t>i</a:t>
              </a:r>
              <a:r>
                <a:rPr lang="en-US" sz="1970" strike="noStrike" u="none">
                  <a:solidFill>
                    <a:srgbClr val="000000"/>
                  </a:solidFill>
                  <a:latin typeface="Arial"/>
                  <a:ea typeface="Arial"/>
                  <a:cs typeface="Arial"/>
                  <a:sym typeface="Arial"/>
                </a:rPr>
                <a:t> dự</a:t>
              </a:r>
              <a:r>
                <a:rPr lang="en-US" sz="1970" strike="noStrike" u="none">
                  <a:solidFill>
                    <a:srgbClr val="000000"/>
                  </a:solidFill>
                  <a:latin typeface="Arial"/>
                  <a:ea typeface="Arial"/>
                  <a:cs typeface="Arial"/>
                  <a:sym typeface="Arial"/>
                </a:rPr>
                <a:t>a</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t</a:t>
              </a:r>
              <a:r>
                <a:rPr lang="en-US" sz="1970" strike="noStrike" u="none">
                  <a:solidFill>
                    <a:srgbClr val="000000"/>
                  </a:solidFill>
                  <a:latin typeface="Arial"/>
                  <a:ea typeface="Arial"/>
                  <a:cs typeface="Arial"/>
                  <a:sym typeface="Arial"/>
                </a:rPr>
                <a:t>rê</a:t>
              </a:r>
              <a:r>
                <a:rPr lang="en-US" sz="1970" strike="noStrike" u="none">
                  <a:solidFill>
                    <a:srgbClr val="000000"/>
                  </a:solidFill>
                  <a:latin typeface="Arial"/>
                  <a:ea typeface="Arial"/>
                  <a:cs typeface="Arial"/>
                  <a:sym typeface="Arial"/>
                </a:rPr>
                <a:t>n </a:t>
              </a:r>
              <a:r>
                <a:rPr lang="en-US" sz="1970" strike="noStrike" u="none">
                  <a:solidFill>
                    <a:srgbClr val="000000"/>
                  </a:solidFill>
                  <a:latin typeface="Arial"/>
                  <a:ea typeface="Arial"/>
                  <a:cs typeface="Arial"/>
                  <a:sym typeface="Arial"/>
                </a:rPr>
                <a:t>đườ</a:t>
              </a:r>
              <a:r>
                <a:rPr lang="en-US" sz="1970" strike="noStrike" u="none">
                  <a:solidFill>
                    <a:srgbClr val="000000"/>
                  </a:solidFill>
                  <a:latin typeface="Arial"/>
                  <a:ea typeface="Arial"/>
                  <a:cs typeface="Arial"/>
                  <a:sym typeface="Arial"/>
                </a:rPr>
                <a:t>n</a:t>
              </a:r>
              <a:r>
                <a:rPr lang="en-US" sz="1970" strike="noStrike" u="none">
                  <a:solidFill>
                    <a:srgbClr val="000000"/>
                  </a:solidFill>
                  <a:latin typeface="Arial"/>
                  <a:ea typeface="Arial"/>
                  <a:cs typeface="Arial"/>
                  <a:sym typeface="Arial"/>
                </a:rPr>
                <a:t>g</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huyế</a:t>
              </a:r>
              <a:r>
                <a:rPr lang="en-US" sz="1970" strike="noStrike" u="none">
                  <a:solidFill>
                    <a:srgbClr val="000000"/>
                  </a:solidFill>
                  <a:latin typeface="Arial"/>
                  <a:ea typeface="Arial"/>
                  <a:cs typeface="Arial"/>
                  <a:sym typeface="Arial"/>
                </a:rPr>
                <a:t>t</a:t>
              </a:r>
              <a:r>
                <a:rPr lang="en-US" sz="1970" strike="noStrike" u="none">
                  <a:solidFill>
                    <a:srgbClr val="000000"/>
                  </a:solidFill>
                  <a:latin typeface="Arial"/>
                  <a:ea typeface="Arial"/>
                  <a:cs typeface="Arial"/>
                  <a:sym typeface="Arial"/>
                </a:rPr>
                <a:t> lúc đó</a:t>
              </a:r>
              <a:r>
                <a:rPr lang="en-US" sz="1970" strike="noStrike" u="none">
                  <a:solidFill>
                    <a:srgbClr val="000000"/>
                  </a:solidFill>
                  <a:latin typeface="Arial"/>
                  <a:ea typeface="Arial"/>
                  <a:cs typeface="Arial"/>
                  <a:sym typeface="Arial"/>
                </a:rPr>
                <a:t>i </a:t>
              </a:r>
              <a:r>
                <a:rPr lang="en-US" sz="1970" strike="noStrike" u="none">
                  <a:solidFill>
                    <a:srgbClr val="000000"/>
                  </a:solidFill>
                  <a:latin typeface="Arial"/>
                  <a:ea typeface="Arial"/>
                  <a:cs typeface="Arial"/>
                  <a:sym typeface="Arial"/>
                </a:rPr>
                <a:t>và</a:t>
              </a:r>
              <a:r>
                <a:rPr lang="en-US" sz="1970" strike="noStrike" u="none">
                  <a:solidFill>
                    <a:srgbClr val="000000"/>
                  </a:solidFill>
                  <a:latin typeface="Arial"/>
                  <a:ea typeface="Arial"/>
                  <a:cs typeface="Arial"/>
                  <a:sym typeface="Arial"/>
                </a:rPr>
                <a:t>/</a:t>
              </a:r>
              <a:r>
                <a:rPr lang="en-US" sz="1970" strike="noStrike" u="none">
                  <a:solidFill>
                    <a:srgbClr val="000000"/>
                  </a:solidFill>
                  <a:latin typeface="Arial"/>
                  <a:ea typeface="Arial"/>
                  <a:cs typeface="Arial"/>
                  <a:sym typeface="Arial"/>
                </a:rPr>
                <a:t>h</a:t>
              </a:r>
              <a:r>
                <a:rPr lang="en-US" sz="1970" strike="noStrike" u="none">
                  <a:solidFill>
                    <a:srgbClr val="000000"/>
                  </a:solidFill>
                  <a:latin typeface="Arial"/>
                  <a:ea typeface="Arial"/>
                  <a:cs typeface="Arial"/>
                  <a:sym typeface="Arial"/>
                </a:rPr>
                <a:t>o</a:t>
              </a:r>
              <a:r>
                <a:rPr lang="en-US" sz="1970" strike="noStrike" u="none">
                  <a:solidFill>
                    <a:srgbClr val="000000"/>
                  </a:solidFill>
                  <a:latin typeface="Arial"/>
                  <a:ea typeface="Arial"/>
                  <a:cs typeface="Arial"/>
                  <a:sym typeface="Arial"/>
                </a:rPr>
                <a:t>ặc sau</a:t>
              </a:r>
              <a:r>
                <a:rPr lang="en-US" sz="1970" strike="noStrike" u="none">
                  <a:solidFill>
                    <a:srgbClr val="000000"/>
                  </a:solidFill>
                  <a:latin typeface="Arial"/>
                  <a:ea typeface="Arial"/>
                  <a:cs typeface="Arial"/>
                  <a:sym typeface="Arial"/>
                </a:rPr>
                <a:t> 2</a:t>
              </a:r>
              <a:r>
                <a:rPr lang="en-US" sz="1970" strike="noStrike" u="none">
                  <a:solidFill>
                    <a:srgbClr val="000000"/>
                  </a:solidFill>
                  <a:latin typeface="Arial"/>
                  <a:ea typeface="Arial"/>
                  <a:cs typeface="Arial"/>
                  <a:sym typeface="Arial"/>
                </a:rPr>
                <a:t> giờ</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nạ</a:t>
              </a:r>
              <a:r>
                <a:rPr lang="en-US" sz="1970" strike="noStrike" u="none">
                  <a:solidFill>
                    <a:srgbClr val="000000"/>
                  </a:solidFill>
                  <a:latin typeface="Arial"/>
                  <a:ea typeface="Arial"/>
                  <a:cs typeface="Arial"/>
                  <a:sym typeface="Arial"/>
                </a:rPr>
                <a:t>p</a:t>
              </a:r>
              <a:r>
                <a:rPr lang="en-US" sz="1970" strike="noStrike" u="none">
                  <a:solidFill>
                    <a:srgbClr val="000000"/>
                  </a:solidFill>
                  <a:latin typeface="Arial"/>
                  <a:ea typeface="Arial"/>
                  <a:cs typeface="Arial"/>
                  <a:sym typeface="Arial"/>
                </a:rPr>
                <a:t> g</a:t>
              </a:r>
              <a:r>
                <a:rPr lang="en-US" sz="1970" strike="noStrike" u="none">
                  <a:solidFill>
                    <a:srgbClr val="000000"/>
                  </a:solidFill>
                  <a:latin typeface="Arial"/>
                  <a:ea typeface="Arial"/>
                  <a:cs typeface="Arial"/>
                  <a:sym typeface="Arial"/>
                </a:rPr>
                <a:t>l</a:t>
              </a:r>
              <a:r>
                <a:rPr lang="en-US" sz="1970" strike="noStrike" u="none">
                  <a:solidFill>
                    <a:srgbClr val="000000"/>
                  </a:solidFill>
                  <a:latin typeface="Arial"/>
                  <a:ea typeface="Arial"/>
                  <a:cs typeface="Arial"/>
                  <a:sym typeface="Arial"/>
                </a:rPr>
                <a:t>uc</a:t>
              </a:r>
              <a:r>
                <a:rPr lang="en-US" sz="1970" strike="noStrike" u="none">
                  <a:solidFill>
                    <a:srgbClr val="000000"/>
                  </a:solidFill>
                  <a:latin typeface="Arial"/>
                  <a:ea typeface="Arial"/>
                  <a:cs typeface="Arial"/>
                  <a:sym typeface="Arial"/>
                </a:rPr>
                <a:t>o</a:t>
              </a:r>
              <a:r>
                <a:rPr lang="en-US" sz="1970" strike="noStrike" u="none">
                  <a:solidFill>
                    <a:srgbClr val="000000"/>
                  </a:solidFill>
                  <a:latin typeface="Arial"/>
                  <a:ea typeface="Arial"/>
                  <a:cs typeface="Arial"/>
                  <a:sym typeface="Arial"/>
                </a:rPr>
                <a:t>se.</a:t>
              </a:r>
            </a:p>
            <a:p>
              <a:pPr algn="just" marL="0" indent="0" lvl="0">
                <a:lnSpc>
                  <a:spcPts val="2758"/>
                </a:lnSpc>
                <a:spcBef>
                  <a:spcPct val="0"/>
                </a:spcBef>
              </a:pPr>
              <a:r>
                <a:rPr lang="en-US" sz="1970" strike="noStrike" u="none">
                  <a:solidFill>
                    <a:srgbClr val="000000"/>
                  </a:solidFill>
                  <a:latin typeface="Arial"/>
                  <a:ea typeface="Arial"/>
                  <a:cs typeface="Arial"/>
                  <a:sym typeface="Arial"/>
                </a:rPr>
                <a:t>Nghiệm pháp </a:t>
              </a:r>
              <a:r>
                <a:rPr lang="en-US" sz="1970" strike="noStrike" u="none">
                  <a:solidFill>
                    <a:srgbClr val="000000"/>
                  </a:solidFill>
                  <a:latin typeface="Arial"/>
                  <a:ea typeface="Arial"/>
                  <a:cs typeface="Arial"/>
                  <a:sym typeface="Arial"/>
                </a:rPr>
                <a:t>d</a:t>
              </a:r>
              <a:r>
                <a:rPr lang="en-US" sz="1970" strike="noStrike" u="none">
                  <a:solidFill>
                    <a:srgbClr val="000000"/>
                  </a:solidFill>
                  <a:latin typeface="Arial"/>
                  <a:ea typeface="Arial"/>
                  <a:cs typeface="Arial"/>
                  <a:sym typeface="Arial"/>
                </a:rPr>
                <a:t>ung nạp</a:t>
              </a:r>
              <a:r>
                <a:rPr lang="en-US" sz="1970" strike="noStrike" u="none">
                  <a:solidFill>
                    <a:srgbClr val="000000"/>
                  </a:solidFill>
                  <a:latin typeface="Arial"/>
                  <a:ea typeface="Arial"/>
                  <a:cs typeface="Arial"/>
                  <a:sym typeface="Arial"/>
                </a:rPr>
                <a:t> glucose 2</a:t>
              </a:r>
              <a:r>
                <a:rPr lang="en-US" sz="1970" strike="noStrike" u="none">
                  <a:solidFill>
                    <a:srgbClr val="000000"/>
                  </a:solidFill>
                  <a:latin typeface="Arial"/>
                  <a:ea typeface="Arial"/>
                  <a:cs typeface="Arial"/>
                  <a:sym typeface="Arial"/>
                </a:rPr>
                <a:t> giờ</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a:t>
              </a:r>
              <a:r>
                <a:rPr lang="en-US" sz="1970" strike="noStrike" u="none">
                  <a:solidFill>
                    <a:srgbClr val="000000"/>
                  </a:solidFill>
                  <a:latin typeface="Arial"/>
                  <a:ea typeface="Arial"/>
                  <a:cs typeface="Arial"/>
                  <a:sym typeface="Arial"/>
                </a:rPr>
                <a:t>OGTT</a:t>
              </a:r>
              <a:r>
                <a:rPr lang="en-US" sz="1970" strike="noStrike" u="none">
                  <a:solidFill>
                    <a:srgbClr val="000000"/>
                  </a:solidFill>
                  <a:latin typeface="Arial"/>
                  <a:ea typeface="Arial"/>
                  <a:cs typeface="Arial"/>
                  <a:sym typeface="Arial"/>
                </a:rPr>
                <a:t>)</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được ưu t</a:t>
              </a:r>
              <a:r>
                <a:rPr lang="en-US" sz="1970" strike="noStrike" u="none">
                  <a:solidFill>
                    <a:srgbClr val="000000"/>
                  </a:solidFill>
                  <a:latin typeface="Arial"/>
                  <a:ea typeface="Arial"/>
                  <a:cs typeface="Arial"/>
                  <a:sym typeface="Arial"/>
                </a:rPr>
                <a:t>i</a:t>
              </a:r>
              <a:r>
                <a:rPr lang="en-US" sz="1970" strike="noStrike" u="none">
                  <a:solidFill>
                    <a:srgbClr val="000000"/>
                  </a:solidFill>
                  <a:latin typeface="Arial"/>
                  <a:ea typeface="Arial"/>
                  <a:cs typeface="Arial"/>
                  <a:sym typeface="Arial"/>
                </a:rPr>
                <a:t>ên </a:t>
              </a:r>
              <a:r>
                <a:rPr lang="en-US" sz="1970" strike="noStrike" u="none">
                  <a:solidFill>
                    <a:srgbClr val="000000"/>
                  </a:solidFill>
                  <a:latin typeface="Arial"/>
                  <a:ea typeface="Arial"/>
                  <a:cs typeface="Arial"/>
                  <a:sym typeface="Arial"/>
                </a:rPr>
                <a:t>s</a:t>
              </a:r>
              <a:r>
                <a:rPr lang="en-US" sz="1970" strike="noStrike" u="none">
                  <a:solidFill>
                    <a:srgbClr val="000000"/>
                  </a:solidFill>
                  <a:latin typeface="Arial"/>
                  <a:ea typeface="Arial"/>
                  <a:cs typeface="Arial"/>
                  <a:sym typeface="Arial"/>
                </a:rPr>
                <a:t>ử</a:t>
              </a:r>
              <a:r>
                <a:rPr lang="en-US" sz="1970" strike="noStrike" u="none">
                  <a:solidFill>
                    <a:srgbClr val="000000"/>
                  </a:solidFill>
                  <a:latin typeface="Arial"/>
                  <a:ea typeface="Arial"/>
                  <a:cs typeface="Arial"/>
                  <a:sym typeface="Arial"/>
                </a:rPr>
                <a:t> d</a:t>
              </a:r>
              <a:r>
                <a:rPr lang="en-US" sz="1970" strike="noStrike" u="none">
                  <a:solidFill>
                    <a:srgbClr val="000000"/>
                  </a:solidFill>
                  <a:latin typeface="Arial"/>
                  <a:ea typeface="Arial"/>
                  <a:cs typeface="Arial"/>
                  <a:sym typeface="Arial"/>
                </a:rPr>
                <a:t>ụng</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tr</a:t>
              </a:r>
              <a:r>
                <a:rPr lang="en-US" sz="1970" strike="noStrike" u="none">
                  <a:solidFill>
                    <a:srgbClr val="000000"/>
                  </a:solidFill>
                  <a:latin typeface="Arial"/>
                  <a:ea typeface="Arial"/>
                  <a:cs typeface="Arial"/>
                  <a:sym typeface="Arial"/>
                </a:rPr>
                <a:t>o</a:t>
              </a:r>
              <a:r>
                <a:rPr lang="en-US" sz="1970" strike="noStrike" u="none">
                  <a:solidFill>
                    <a:srgbClr val="000000"/>
                  </a:solidFill>
                  <a:latin typeface="Arial"/>
                  <a:ea typeface="Arial"/>
                  <a:cs typeface="Arial"/>
                  <a:sym typeface="Arial"/>
                </a:rPr>
                <a:t>ng</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các ngh</a:t>
              </a:r>
              <a:r>
                <a:rPr lang="en-US" sz="1970" strike="noStrike" u="none">
                  <a:solidFill>
                    <a:srgbClr val="000000"/>
                  </a:solidFill>
                  <a:latin typeface="Arial"/>
                  <a:ea typeface="Arial"/>
                  <a:cs typeface="Arial"/>
                  <a:sym typeface="Arial"/>
                </a:rPr>
                <a:t>i</a:t>
              </a:r>
              <a:r>
                <a:rPr lang="en-US" sz="1970" strike="noStrike" u="none">
                  <a:solidFill>
                    <a:srgbClr val="000000"/>
                  </a:solidFill>
                  <a:latin typeface="Arial"/>
                  <a:ea typeface="Arial"/>
                  <a:cs typeface="Arial"/>
                  <a:sym typeface="Arial"/>
                </a:rPr>
                <a:t>ê</a:t>
              </a:r>
              <a:r>
                <a:rPr lang="en-US" sz="1970" strike="noStrike" u="none">
                  <a:solidFill>
                    <a:srgbClr val="000000"/>
                  </a:solidFill>
                  <a:latin typeface="Arial"/>
                  <a:ea typeface="Arial"/>
                  <a:cs typeface="Arial"/>
                  <a:sym typeface="Arial"/>
                </a:rPr>
                <a:t>n </a:t>
              </a:r>
              <a:r>
                <a:rPr lang="en-US" sz="1970" strike="noStrike" u="none">
                  <a:solidFill>
                    <a:srgbClr val="000000"/>
                  </a:solidFill>
                  <a:latin typeface="Arial"/>
                  <a:ea typeface="Arial"/>
                  <a:cs typeface="Arial"/>
                  <a:sym typeface="Arial"/>
                </a:rPr>
                <a:t>cứ</a:t>
              </a:r>
              <a:r>
                <a:rPr lang="en-US" sz="1970" strike="noStrike" u="none">
                  <a:solidFill>
                    <a:srgbClr val="000000"/>
                  </a:solidFill>
                  <a:latin typeface="Arial"/>
                  <a:ea typeface="Arial"/>
                  <a:cs typeface="Arial"/>
                  <a:sym typeface="Arial"/>
                </a:rPr>
                <a:t>u</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d</a:t>
              </a:r>
              <a:r>
                <a:rPr lang="en-US" sz="1970" strike="noStrike" u="none">
                  <a:solidFill>
                    <a:srgbClr val="000000"/>
                  </a:solidFill>
                  <a:latin typeface="Arial"/>
                  <a:ea typeface="Arial"/>
                  <a:cs typeface="Arial"/>
                  <a:sym typeface="Arial"/>
                </a:rPr>
                <a:t>ân </a:t>
              </a:r>
              <a:r>
                <a:rPr lang="en-US" sz="1970" strike="noStrike" u="none">
                  <a:solidFill>
                    <a:srgbClr val="000000"/>
                  </a:solidFill>
                  <a:latin typeface="Arial"/>
                  <a:ea typeface="Arial"/>
                  <a:cs typeface="Arial"/>
                  <a:sym typeface="Arial"/>
                </a:rPr>
                <a:t>s</a:t>
              </a:r>
              <a:r>
                <a:rPr lang="en-US" sz="1970" strike="noStrike" u="none">
                  <a:solidFill>
                    <a:srgbClr val="000000"/>
                  </a:solidFill>
                  <a:latin typeface="Arial"/>
                  <a:ea typeface="Arial"/>
                  <a:cs typeface="Arial"/>
                  <a:sym typeface="Arial"/>
                </a:rPr>
                <a:t>ố</a:t>
              </a:r>
              <a:r>
                <a:rPr lang="en-US" sz="1970" strike="noStrike" u="none">
                  <a:solidFill>
                    <a:srgbClr val="000000"/>
                  </a:solidFill>
                  <a:latin typeface="Arial"/>
                  <a:ea typeface="Arial"/>
                  <a:cs typeface="Arial"/>
                  <a:sym typeface="Arial"/>
                </a:rPr>
                <a:t>.</a:t>
              </a:r>
            </a:p>
            <a:p>
              <a:pPr algn="just" marL="0" indent="0" lvl="0">
                <a:lnSpc>
                  <a:spcPts val="2758"/>
                </a:lnSpc>
                <a:spcBef>
                  <a:spcPct val="0"/>
                </a:spcBef>
              </a:pP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Một số nhó</a:t>
              </a:r>
              <a:r>
                <a:rPr lang="en-US" sz="1970" strike="noStrike" u="none">
                  <a:solidFill>
                    <a:srgbClr val="000000"/>
                  </a:solidFill>
                  <a:latin typeface="Arial"/>
                  <a:ea typeface="Arial"/>
                  <a:cs typeface="Arial"/>
                  <a:sym typeface="Arial"/>
                </a:rPr>
                <a:t>m </a:t>
              </a:r>
              <a:r>
                <a:rPr lang="en-US" sz="1970" strike="noStrike" u="none">
                  <a:solidFill>
                    <a:srgbClr val="000000"/>
                  </a:solidFill>
                  <a:latin typeface="Arial"/>
                  <a:ea typeface="Arial"/>
                  <a:cs typeface="Arial"/>
                  <a:sym typeface="Arial"/>
                </a:rPr>
                <a:t>dâ</a:t>
              </a:r>
              <a:r>
                <a:rPr lang="en-US" sz="1970" strike="noStrike" u="none">
                  <a:solidFill>
                    <a:srgbClr val="000000"/>
                  </a:solidFill>
                  <a:latin typeface="Arial"/>
                  <a:ea typeface="Arial"/>
                  <a:cs typeface="Arial"/>
                  <a:sym typeface="Arial"/>
                </a:rPr>
                <a:t>n</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s</a:t>
              </a:r>
              <a:r>
                <a:rPr lang="en-US" sz="1970" strike="noStrike" u="none">
                  <a:solidFill>
                    <a:srgbClr val="000000"/>
                  </a:solidFill>
                  <a:latin typeface="Arial"/>
                  <a:ea typeface="Arial"/>
                  <a:cs typeface="Arial"/>
                  <a:sym typeface="Arial"/>
                </a:rPr>
                <a:t>ố</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ví</a:t>
              </a:r>
              <a:r>
                <a:rPr lang="en-US" sz="1970" strike="noStrike" u="none">
                  <a:solidFill>
                    <a:srgbClr val="000000"/>
                  </a:solidFill>
                  <a:latin typeface="Arial"/>
                  <a:ea typeface="Arial"/>
                  <a:cs typeface="Arial"/>
                  <a:sym typeface="Arial"/>
                </a:rPr>
                <a:t> d</a:t>
              </a:r>
              <a:r>
                <a:rPr lang="en-US" sz="1970" strike="noStrike" u="none">
                  <a:solidFill>
                    <a:srgbClr val="000000"/>
                  </a:solidFill>
                  <a:latin typeface="Arial"/>
                  <a:ea typeface="Arial"/>
                  <a:cs typeface="Arial"/>
                  <a:sym typeface="Arial"/>
                </a:rPr>
                <a:t>ụ: người</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c</a:t>
              </a:r>
              <a:r>
                <a:rPr lang="en-US" sz="1970" strike="noStrike" u="none">
                  <a:solidFill>
                    <a:srgbClr val="000000"/>
                  </a:solidFill>
                  <a:latin typeface="Arial"/>
                  <a:ea typeface="Arial"/>
                  <a:cs typeface="Arial"/>
                  <a:sym typeface="Arial"/>
                </a:rPr>
                <a:t>a</a:t>
              </a:r>
              <a:r>
                <a:rPr lang="en-US" sz="1970" strike="noStrike" u="none">
                  <a:solidFill>
                    <a:srgbClr val="000000"/>
                  </a:solidFill>
                  <a:latin typeface="Arial"/>
                  <a:ea typeface="Arial"/>
                  <a:cs typeface="Arial"/>
                  <a:sym typeface="Arial"/>
                </a:rPr>
                <a:t>o</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tuổ</a:t>
              </a:r>
              <a:r>
                <a:rPr lang="en-US" sz="1970" strike="noStrike" u="none">
                  <a:solidFill>
                    <a:srgbClr val="000000"/>
                  </a:solidFill>
                  <a:latin typeface="Arial"/>
                  <a:ea typeface="Arial"/>
                  <a:cs typeface="Arial"/>
                  <a:sym typeface="Arial"/>
                </a:rPr>
                <a:t>i</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n</a:t>
              </a:r>
              <a:r>
                <a:rPr lang="en-US" sz="1970" strike="noStrike" u="none">
                  <a:solidFill>
                    <a:srgbClr val="000000"/>
                  </a:solidFill>
                  <a:latin typeface="Arial"/>
                  <a:ea typeface="Arial"/>
                  <a:cs typeface="Arial"/>
                  <a:sym typeface="Arial"/>
                </a:rPr>
                <a:t>gườ</a:t>
              </a:r>
              <a:r>
                <a:rPr lang="en-US" sz="1970" strike="noStrike" u="none">
                  <a:solidFill>
                    <a:srgbClr val="000000"/>
                  </a:solidFill>
                  <a:latin typeface="Arial"/>
                  <a:ea typeface="Arial"/>
                  <a:cs typeface="Arial"/>
                  <a:sym typeface="Arial"/>
                </a:rPr>
                <a:t>i</a:t>
              </a:r>
              <a:r>
                <a:rPr lang="en-US" sz="1970" strike="noStrike" u="none">
                  <a:solidFill>
                    <a:srgbClr val="000000"/>
                  </a:solidFill>
                  <a:latin typeface="Arial"/>
                  <a:ea typeface="Arial"/>
                  <a:cs typeface="Arial"/>
                  <a:sym typeface="Arial"/>
                </a:rPr>
                <a:t> gầy</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ngườ</a:t>
              </a:r>
              <a:r>
                <a:rPr lang="en-US" sz="1970" strike="noStrike" u="none">
                  <a:solidFill>
                    <a:srgbClr val="000000"/>
                  </a:solidFill>
                  <a:latin typeface="Arial"/>
                  <a:ea typeface="Arial"/>
                  <a:cs typeface="Arial"/>
                  <a:sym typeface="Arial"/>
                </a:rPr>
                <a:t>i</a:t>
              </a:r>
              <a:r>
                <a:rPr lang="en-US" sz="1970" strike="noStrike" u="none">
                  <a:solidFill>
                    <a:srgbClr val="000000"/>
                  </a:solidFill>
                  <a:latin typeface="Arial"/>
                  <a:ea typeface="Arial"/>
                  <a:cs typeface="Arial"/>
                  <a:sym typeface="Arial"/>
                </a:rPr>
                <a:t> châu Á</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có thể</a:t>
              </a:r>
              <a:r>
                <a:rPr lang="en-US" sz="1970" strike="noStrike" u="none">
                  <a:solidFill>
                    <a:srgbClr val="000000"/>
                  </a:solidFill>
                  <a:latin typeface="Arial"/>
                  <a:ea typeface="Arial"/>
                  <a:cs typeface="Arial"/>
                  <a:sym typeface="Arial"/>
                </a:rPr>
                <a:t> b</a:t>
              </a:r>
              <a:r>
                <a:rPr lang="en-US" sz="1970" strike="noStrike" u="none">
                  <a:solidFill>
                    <a:srgbClr val="000000"/>
                  </a:solidFill>
                  <a:latin typeface="Arial"/>
                  <a:ea typeface="Arial"/>
                  <a:cs typeface="Arial"/>
                  <a:sym typeface="Arial"/>
                </a:rPr>
                <a:t>ị bỏ</a:t>
              </a:r>
              <a:r>
                <a:rPr lang="en-US" sz="1970" strike="noStrike" u="none">
                  <a:solidFill>
                    <a:srgbClr val="000000"/>
                  </a:solidFill>
                  <a:latin typeface="Arial"/>
                  <a:ea typeface="Arial"/>
                  <a:cs typeface="Arial"/>
                  <a:sym typeface="Arial"/>
                </a:rPr>
                <a:t> s</a:t>
              </a:r>
              <a:r>
                <a:rPr lang="en-US" sz="1970" strike="noStrike" u="none">
                  <a:solidFill>
                    <a:srgbClr val="000000"/>
                  </a:solidFill>
                  <a:latin typeface="Arial"/>
                  <a:ea typeface="Arial"/>
                  <a:cs typeface="Arial"/>
                  <a:sym typeface="Arial"/>
                </a:rPr>
                <a:t>ót</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nế</a:t>
              </a:r>
              <a:r>
                <a:rPr lang="en-US" sz="1970" strike="noStrike" u="none">
                  <a:solidFill>
                    <a:srgbClr val="000000"/>
                  </a:solidFill>
                  <a:latin typeface="Arial"/>
                  <a:ea typeface="Arial"/>
                  <a:cs typeface="Arial"/>
                  <a:sym typeface="Arial"/>
                </a:rPr>
                <a:t>u</a:t>
              </a:r>
              <a:r>
                <a:rPr lang="en-US" sz="1970" strike="noStrike" u="none">
                  <a:solidFill>
                    <a:srgbClr val="000000"/>
                  </a:solidFill>
                  <a:latin typeface="Arial"/>
                  <a:ea typeface="Arial"/>
                  <a:cs typeface="Arial"/>
                  <a:sym typeface="Arial"/>
                </a:rPr>
                <a:t> chỉ dù</a:t>
              </a:r>
              <a:r>
                <a:rPr lang="en-US" sz="1970" strike="noStrike" u="none">
                  <a:solidFill>
                    <a:srgbClr val="000000"/>
                  </a:solidFill>
                  <a:latin typeface="Arial"/>
                  <a:ea typeface="Arial"/>
                  <a:cs typeface="Arial"/>
                  <a:sym typeface="Arial"/>
                </a:rPr>
                <a:t>ng </a:t>
              </a:r>
              <a:r>
                <a:rPr lang="en-US" sz="1970" strike="noStrike" u="none">
                  <a:solidFill>
                    <a:srgbClr val="000000"/>
                  </a:solidFill>
                  <a:latin typeface="Arial"/>
                  <a:ea typeface="Arial"/>
                  <a:cs typeface="Arial"/>
                  <a:sym typeface="Arial"/>
                </a:rPr>
                <a:t>xé</a:t>
              </a:r>
              <a:r>
                <a:rPr lang="en-US" sz="1970" strike="noStrike" u="none">
                  <a:solidFill>
                    <a:srgbClr val="000000"/>
                  </a:solidFill>
                  <a:latin typeface="Arial"/>
                  <a:ea typeface="Arial"/>
                  <a:cs typeface="Arial"/>
                  <a:sym typeface="Arial"/>
                </a:rPr>
                <a:t>t</a:t>
              </a:r>
              <a:r>
                <a:rPr lang="en-US" sz="1970" strike="noStrike" u="none">
                  <a:solidFill>
                    <a:srgbClr val="000000"/>
                  </a:solidFill>
                  <a:latin typeface="Arial"/>
                  <a:ea typeface="Arial"/>
                  <a:cs typeface="Arial"/>
                  <a:sym typeface="Arial"/>
                </a:rPr>
                <a:t> ngh</a:t>
              </a:r>
              <a:r>
                <a:rPr lang="en-US" sz="1970" strike="noStrike" u="none">
                  <a:solidFill>
                    <a:srgbClr val="000000"/>
                  </a:solidFill>
                  <a:latin typeface="Arial"/>
                  <a:ea typeface="Arial"/>
                  <a:cs typeface="Arial"/>
                  <a:sym typeface="Arial"/>
                </a:rPr>
                <a:t>i</a:t>
              </a:r>
              <a:r>
                <a:rPr lang="en-US" sz="1970" strike="noStrike" u="none">
                  <a:solidFill>
                    <a:srgbClr val="000000"/>
                  </a:solidFill>
                  <a:latin typeface="Arial"/>
                  <a:ea typeface="Arial"/>
                  <a:cs typeface="Arial"/>
                  <a:sym typeface="Arial"/>
                </a:rPr>
                <a:t>ệm đườ</a:t>
              </a:r>
              <a:r>
                <a:rPr lang="en-US" sz="1970" strike="noStrike" u="none">
                  <a:solidFill>
                    <a:srgbClr val="000000"/>
                  </a:solidFill>
                  <a:latin typeface="Arial"/>
                  <a:ea typeface="Arial"/>
                  <a:cs typeface="Arial"/>
                  <a:sym typeface="Arial"/>
                </a:rPr>
                <a:t>ng </a:t>
              </a:r>
              <a:r>
                <a:rPr lang="en-US" sz="1970" strike="noStrike" u="none">
                  <a:solidFill>
                    <a:srgbClr val="000000"/>
                  </a:solidFill>
                  <a:latin typeface="Arial"/>
                  <a:ea typeface="Arial"/>
                  <a:cs typeface="Arial"/>
                  <a:sym typeface="Arial"/>
                </a:rPr>
                <a:t>h</a:t>
              </a:r>
              <a:r>
                <a:rPr lang="en-US" sz="1970" strike="noStrike" u="none">
                  <a:solidFill>
                    <a:srgbClr val="000000"/>
                  </a:solidFill>
                  <a:latin typeface="Arial"/>
                  <a:ea typeface="Arial"/>
                  <a:cs typeface="Arial"/>
                  <a:sym typeface="Arial"/>
                </a:rPr>
                <a:t>u</a:t>
              </a:r>
              <a:r>
                <a:rPr lang="en-US" sz="1970" strike="noStrike" u="none">
                  <a:solidFill>
                    <a:srgbClr val="000000"/>
                  </a:solidFill>
                  <a:latin typeface="Arial"/>
                  <a:ea typeface="Arial"/>
                  <a:cs typeface="Arial"/>
                  <a:sym typeface="Arial"/>
                </a:rPr>
                <a:t>yết</a:t>
              </a:r>
              <a:r>
                <a:rPr lang="en-US" sz="1970" strike="noStrike" u="none">
                  <a:solidFill>
                    <a:srgbClr val="000000"/>
                  </a:solidFill>
                  <a:latin typeface="Arial"/>
                  <a:ea typeface="Arial"/>
                  <a:cs typeface="Arial"/>
                  <a:sym typeface="Arial"/>
                </a:rPr>
                <a:t> l</a:t>
              </a:r>
              <a:r>
                <a:rPr lang="en-US" sz="1970" strike="noStrike" u="none">
                  <a:solidFill>
                    <a:srgbClr val="000000"/>
                  </a:solidFill>
                  <a:latin typeface="Arial"/>
                  <a:ea typeface="Arial"/>
                  <a:cs typeface="Arial"/>
                  <a:sym typeface="Arial"/>
                </a:rPr>
                <a:t>úc đói</a:t>
              </a:r>
              <a:r>
                <a:rPr lang="en-US" sz="1970" strike="noStrike" u="none">
                  <a:solidFill>
                    <a:srgbClr val="000000"/>
                  </a:solidFill>
                  <a:latin typeface="Arial"/>
                  <a:ea typeface="Arial"/>
                  <a:cs typeface="Arial"/>
                  <a:sym typeface="Arial"/>
                </a:rPr>
                <a:t>.</a:t>
              </a:r>
            </a:p>
          </p:txBody>
        </p:sp>
      </p:grpSp>
      <p:grpSp>
        <p:nvGrpSpPr>
          <p:cNvPr name="Group 11" id="11"/>
          <p:cNvGrpSpPr/>
          <p:nvPr/>
        </p:nvGrpSpPr>
        <p:grpSpPr>
          <a:xfrm rot="0">
            <a:off x="5008731" y="1522590"/>
            <a:ext cx="4070684" cy="7735710"/>
            <a:chOff x="0" y="0"/>
            <a:chExt cx="5427579" cy="10314280"/>
          </a:xfrm>
        </p:grpSpPr>
        <p:grpSp>
          <p:nvGrpSpPr>
            <p:cNvPr name="Group 12" id="12"/>
            <p:cNvGrpSpPr/>
            <p:nvPr/>
          </p:nvGrpSpPr>
          <p:grpSpPr>
            <a:xfrm rot="0">
              <a:off x="0" y="0"/>
              <a:ext cx="5427579" cy="10314280"/>
              <a:chOff x="0" y="0"/>
              <a:chExt cx="1323999" cy="2516056"/>
            </a:xfrm>
          </p:grpSpPr>
          <p:sp>
            <p:nvSpPr>
              <p:cNvPr name="Freeform 13" id="13"/>
              <p:cNvSpPr/>
              <p:nvPr/>
            </p:nvSpPr>
            <p:spPr>
              <a:xfrm flipH="false" flipV="false" rot="0">
                <a:off x="0" y="0"/>
                <a:ext cx="1323999" cy="2516056"/>
              </a:xfrm>
              <a:custGeom>
                <a:avLst/>
                <a:gdLst/>
                <a:ahLst/>
                <a:cxnLst/>
                <a:rect r="r" b="b" t="t" l="l"/>
                <a:pathLst>
                  <a:path h="2516056" w="1323999">
                    <a:moveTo>
                      <a:pt x="0" y="0"/>
                    </a:moveTo>
                    <a:lnTo>
                      <a:pt x="1323999" y="0"/>
                    </a:lnTo>
                    <a:lnTo>
                      <a:pt x="1323999" y="2516056"/>
                    </a:lnTo>
                    <a:lnTo>
                      <a:pt x="0" y="2516056"/>
                    </a:lnTo>
                    <a:close/>
                  </a:path>
                </a:pathLst>
              </a:custGeom>
              <a:solidFill>
                <a:srgbClr val="00949D"/>
              </a:solidFill>
            </p:spPr>
          </p:sp>
          <p:sp>
            <p:nvSpPr>
              <p:cNvPr name="TextBox 14" id="14"/>
              <p:cNvSpPr txBox="true"/>
              <p:nvPr/>
            </p:nvSpPr>
            <p:spPr>
              <a:xfrm>
                <a:off x="0" y="-38100"/>
                <a:ext cx="1323999" cy="2554156"/>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07656" y="218541"/>
              <a:ext cx="5012268" cy="2819347"/>
              <a:chOff x="0" y="0"/>
              <a:chExt cx="5012268" cy="2819347"/>
            </a:xfrm>
          </p:grpSpPr>
          <p:pic>
            <p:nvPicPr>
              <p:cNvPr name="Picture 16" id="16"/>
              <p:cNvPicPr>
                <a:picLocks noChangeAspect="true"/>
              </p:cNvPicPr>
              <p:nvPr/>
            </p:nvPicPr>
            <p:blipFill>
              <a:blip r:embed="rId6"/>
              <a:srcRect l="0" t="19891" r="0" b="19891"/>
              <a:stretch>
                <a:fillRect/>
              </a:stretch>
            </p:blipFill>
            <p:spPr>
              <a:xfrm flipH="false" flipV="false">
                <a:off x="0" y="0"/>
                <a:ext cx="5012268" cy="2819347"/>
              </a:xfrm>
              <a:prstGeom prst="rect">
                <a:avLst/>
              </a:prstGeom>
            </p:spPr>
          </p:pic>
        </p:grpSp>
        <p:sp>
          <p:nvSpPr>
            <p:cNvPr name="TextBox 17" id="17"/>
            <p:cNvSpPr txBox="true"/>
            <p:nvPr/>
          </p:nvSpPr>
          <p:spPr>
            <a:xfrm rot="0">
              <a:off x="207656" y="3324319"/>
              <a:ext cx="5012268" cy="836844"/>
            </a:xfrm>
            <a:prstGeom prst="rect">
              <a:avLst/>
            </a:prstGeom>
          </p:spPr>
          <p:txBody>
            <a:bodyPr anchor="t" rtlCol="false" tIns="0" lIns="0" bIns="0" rIns="0">
              <a:spAutoFit/>
            </a:bodyPr>
            <a:lstStyle/>
            <a:p>
              <a:pPr algn="l">
                <a:lnSpc>
                  <a:spcPts val="2403"/>
                </a:lnSpc>
              </a:pPr>
              <a:r>
                <a:rPr lang="en-US" sz="2267" spc="-61" b="true">
                  <a:solidFill>
                    <a:srgbClr val="FFFFFF"/>
                  </a:solidFill>
                  <a:latin typeface="Aileron Bold"/>
                  <a:ea typeface="Aileron Bold"/>
                  <a:cs typeface="Aileron Bold"/>
                  <a:sym typeface="Aileron Bold"/>
                </a:rPr>
                <a:t>Giá trị ngưỡng chẩn đoán mới</a:t>
              </a:r>
            </a:p>
          </p:txBody>
        </p:sp>
        <p:sp>
          <p:nvSpPr>
            <p:cNvPr name="TextBox 18" id="18"/>
            <p:cNvSpPr txBox="true"/>
            <p:nvPr/>
          </p:nvSpPr>
          <p:spPr>
            <a:xfrm rot="0">
              <a:off x="207656" y="4296239"/>
              <a:ext cx="4865886" cy="5010108"/>
            </a:xfrm>
            <a:prstGeom prst="rect">
              <a:avLst/>
            </a:prstGeom>
          </p:spPr>
          <p:txBody>
            <a:bodyPr anchor="t" rtlCol="false" tIns="0" lIns="0" bIns="0" rIns="0">
              <a:spAutoFit/>
            </a:bodyPr>
            <a:lstStyle/>
            <a:p>
              <a:pPr algn="just" marL="0" indent="0" lvl="0">
                <a:lnSpc>
                  <a:spcPts val="2758"/>
                </a:lnSpc>
                <a:spcBef>
                  <a:spcPct val="0"/>
                </a:spcBef>
              </a:pPr>
              <a:r>
                <a:rPr lang="en-US" sz="1970">
                  <a:solidFill>
                    <a:srgbClr val="000000"/>
                  </a:solidFill>
                  <a:latin typeface="Arial"/>
                  <a:ea typeface="Arial"/>
                  <a:cs typeface="Arial"/>
                  <a:sym typeface="Arial"/>
                </a:rPr>
                <a:t>Đườ</a:t>
              </a:r>
              <a:r>
                <a:rPr lang="en-US" sz="1970" strike="noStrike" u="none">
                  <a:solidFill>
                    <a:srgbClr val="000000"/>
                  </a:solidFill>
                  <a:latin typeface="Arial"/>
                  <a:ea typeface="Arial"/>
                  <a:cs typeface="Arial"/>
                  <a:sym typeface="Arial"/>
                </a:rPr>
                <a:t>ng </a:t>
              </a:r>
              <a:r>
                <a:rPr lang="en-US" sz="1970" strike="noStrike" u="none">
                  <a:solidFill>
                    <a:srgbClr val="000000"/>
                  </a:solidFill>
                  <a:latin typeface="Arial"/>
                  <a:ea typeface="Arial"/>
                  <a:cs typeface="Arial"/>
                  <a:sym typeface="Arial"/>
                </a:rPr>
                <a:t>huyết</a:t>
              </a:r>
              <a:r>
                <a:rPr lang="en-US" sz="1970" strike="noStrike" u="none">
                  <a:solidFill>
                    <a:srgbClr val="000000"/>
                  </a:solidFill>
                  <a:latin typeface="Arial"/>
                  <a:ea typeface="Arial"/>
                  <a:cs typeface="Arial"/>
                  <a:sym typeface="Arial"/>
                </a:rPr>
                <a:t> l</a:t>
              </a:r>
              <a:r>
                <a:rPr lang="en-US" sz="1970" strike="noStrike" u="none">
                  <a:solidFill>
                    <a:srgbClr val="000000"/>
                  </a:solidFill>
                  <a:latin typeface="Arial"/>
                  <a:ea typeface="Arial"/>
                  <a:cs typeface="Arial"/>
                  <a:sym typeface="Arial"/>
                </a:rPr>
                <a:t>ú</a:t>
              </a:r>
              <a:r>
                <a:rPr lang="en-US" sz="1970" strike="noStrike" u="none">
                  <a:solidFill>
                    <a:srgbClr val="000000"/>
                  </a:solidFill>
                  <a:latin typeface="Arial"/>
                  <a:ea typeface="Arial"/>
                  <a:cs typeface="Arial"/>
                  <a:sym typeface="Arial"/>
                </a:rPr>
                <a:t>c </a:t>
              </a:r>
              <a:r>
                <a:rPr lang="en-US" sz="1970" strike="noStrike" u="none">
                  <a:solidFill>
                    <a:srgbClr val="000000"/>
                  </a:solidFill>
                  <a:latin typeface="Arial"/>
                  <a:ea typeface="Arial"/>
                  <a:cs typeface="Arial"/>
                  <a:sym typeface="Arial"/>
                </a:rPr>
                <a:t>đói</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t</a:t>
              </a:r>
              <a:r>
                <a:rPr lang="en-US" sz="1970" strike="noStrike" u="none">
                  <a:solidFill>
                    <a:srgbClr val="000000"/>
                  </a:solidFill>
                  <a:latin typeface="Arial"/>
                  <a:ea typeface="Arial"/>
                  <a:cs typeface="Arial"/>
                  <a:sym typeface="Arial"/>
                </a:rPr>
                <a:t>ro</a:t>
              </a:r>
              <a:r>
                <a:rPr lang="en-US" sz="1970" strike="noStrike" u="none">
                  <a:solidFill>
                    <a:srgbClr val="000000"/>
                  </a:solidFill>
                  <a:latin typeface="Arial"/>
                  <a:ea typeface="Arial"/>
                  <a:cs typeface="Arial"/>
                  <a:sym typeface="Arial"/>
                </a:rPr>
                <a:t>ng huyết tương: giả</a:t>
              </a:r>
              <a:r>
                <a:rPr lang="en-US" sz="1970" strike="noStrike" u="none">
                  <a:solidFill>
                    <a:srgbClr val="000000"/>
                  </a:solidFill>
                  <a:latin typeface="Arial"/>
                  <a:ea typeface="Arial"/>
                  <a:cs typeface="Arial"/>
                  <a:sym typeface="Arial"/>
                </a:rPr>
                <a:t>m </a:t>
              </a:r>
              <a:r>
                <a:rPr lang="en-US" sz="1970" strike="noStrike" u="none">
                  <a:solidFill>
                    <a:srgbClr val="000000"/>
                  </a:solidFill>
                  <a:latin typeface="Arial"/>
                  <a:ea typeface="Arial"/>
                  <a:cs typeface="Arial"/>
                  <a:sym typeface="Arial"/>
                </a:rPr>
                <a:t>từ </a:t>
              </a:r>
              <a:r>
                <a:rPr lang="en-US" sz="1970" strike="noStrike" u="none">
                  <a:solidFill>
                    <a:srgbClr val="000000"/>
                  </a:solidFill>
                  <a:latin typeface="Arial"/>
                  <a:ea typeface="Arial"/>
                  <a:cs typeface="Arial"/>
                  <a:sym typeface="Arial"/>
                </a:rPr>
                <a:t>7</a:t>
              </a:r>
              <a:r>
                <a:rPr lang="en-US" sz="1970" strike="noStrike" u="none">
                  <a:solidFill>
                    <a:srgbClr val="000000"/>
                  </a:solidFill>
                  <a:latin typeface="Arial"/>
                  <a:ea typeface="Arial"/>
                  <a:cs typeface="Arial"/>
                  <a:sym typeface="Arial"/>
                </a:rPr>
                <a:t>,</a:t>
              </a:r>
              <a:r>
                <a:rPr lang="en-US" sz="1970" strike="noStrike" u="none">
                  <a:solidFill>
                    <a:srgbClr val="000000"/>
                  </a:solidFill>
                  <a:latin typeface="Arial"/>
                  <a:ea typeface="Arial"/>
                  <a:cs typeface="Arial"/>
                  <a:sym typeface="Arial"/>
                </a:rPr>
                <a:t>8 </a:t>
              </a:r>
              <a:r>
                <a:rPr lang="en-US" sz="1970" strike="noStrike" u="none">
                  <a:solidFill>
                    <a:srgbClr val="000000"/>
                  </a:solidFill>
                  <a:latin typeface="Arial"/>
                  <a:ea typeface="Arial"/>
                  <a:cs typeface="Arial"/>
                  <a:sym typeface="Arial"/>
                </a:rPr>
                <a:t>xuống còn</a:t>
              </a:r>
              <a:r>
                <a:rPr lang="en-US" sz="1970" strike="noStrike" u="none">
                  <a:solidFill>
                    <a:srgbClr val="000000"/>
                  </a:solidFill>
                  <a:latin typeface="Arial"/>
                  <a:ea typeface="Arial"/>
                  <a:cs typeface="Arial"/>
                  <a:sym typeface="Arial"/>
                </a:rPr>
                <a:t> 7</a:t>
              </a:r>
              <a:r>
                <a:rPr lang="en-US" sz="1970" strike="noStrike" u="none">
                  <a:solidFill>
                    <a:srgbClr val="000000"/>
                  </a:solidFill>
                  <a:latin typeface="Arial"/>
                  <a:ea typeface="Arial"/>
                  <a:cs typeface="Arial"/>
                  <a:sym typeface="Arial"/>
                </a:rPr>
                <a:t>,</a:t>
              </a:r>
              <a:r>
                <a:rPr lang="en-US" sz="1970" strike="noStrike" u="none">
                  <a:solidFill>
                    <a:srgbClr val="000000"/>
                  </a:solidFill>
                  <a:latin typeface="Arial"/>
                  <a:ea typeface="Arial"/>
                  <a:cs typeface="Arial"/>
                  <a:sym typeface="Arial"/>
                </a:rPr>
                <a:t>0 mmol/L (126 mg/dL).</a:t>
              </a:r>
            </a:p>
            <a:p>
              <a:pPr algn="just" marL="0" indent="0" lvl="0">
                <a:lnSpc>
                  <a:spcPts val="2758"/>
                </a:lnSpc>
                <a:spcBef>
                  <a:spcPct val="0"/>
                </a:spcBef>
              </a:pPr>
              <a:r>
                <a:rPr lang="en-US" sz="1970" strike="noStrike" u="none">
                  <a:solidFill>
                    <a:srgbClr val="000000"/>
                  </a:solidFill>
                  <a:latin typeface="Arial"/>
                  <a:ea typeface="Arial"/>
                  <a:cs typeface="Arial"/>
                  <a:sym typeface="Arial"/>
                </a:rPr>
                <a:t>Đườ</a:t>
              </a:r>
              <a:r>
                <a:rPr lang="en-US" sz="1970" strike="noStrike" u="none">
                  <a:solidFill>
                    <a:srgbClr val="000000"/>
                  </a:solidFill>
                  <a:latin typeface="Arial"/>
                  <a:ea typeface="Arial"/>
                  <a:cs typeface="Arial"/>
                  <a:sym typeface="Arial"/>
                </a:rPr>
                <a:t>ng h</a:t>
              </a:r>
              <a:r>
                <a:rPr lang="en-US" sz="1970" strike="noStrike" u="none">
                  <a:solidFill>
                    <a:srgbClr val="000000"/>
                  </a:solidFill>
                  <a:latin typeface="Arial"/>
                  <a:ea typeface="Arial"/>
                  <a:cs typeface="Arial"/>
                  <a:sym typeface="Arial"/>
                </a:rPr>
                <a:t>uyết </a:t>
              </a:r>
              <a:r>
                <a:rPr lang="en-US" sz="1970" strike="noStrike" u="none">
                  <a:solidFill>
                    <a:srgbClr val="000000"/>
                  </a:solidFill>
                  <a:latin typeface="Arial"/>
                  <a:ea typeface="Arial"/>
                  <a:cs typeface="Arial"/>
                  <a:sym typeface="Arial"/>
                </a:rPr>
                <a:t>l</a:t>
              </a:r>
              <a:r>
                <a:rPr lang="en-US" sz="1970" strike="noStrike" u="none">
                  <a:solidFill>
                    <a:srgbClr val="000000"/>
                  </a:solidFill>
                  <a:latin typeface="Arial"/>
                  <a:ea typeface="Arial"/>
                  <a:cs typeface="Arial"/>
                  <a:sym typeface="Arial"/>
                </a:rPr>
                <a:t>úc</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đói</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tron</a:t>
              </a:r>
              <a:r>
                <a:rPr lang="en-US" sz="1970" strike="noStrike" u="none">
                  <a:solidFill>
                    <a:srgbClr val="000000"/>
                  </a:solidFill>
                  <a:latin typeface="Arial"/>
                  <a:ea typeface="Arial"/>
                  <a:cs typeface="Arial"/>
                  <a:sym typeface="Arial"/>
                </a:rPr>
                <a:t>g</a:t>
              </a:r>
              <a:r>
                <a:rPr lang="en-US" sz="1970" strike="noStrike" u="none">
                  <a:solidFill>
                    <a:srgbClr val="000000"/>
                  </a:solidFill>
                  <a:latin typeface="Arial"/>
                  <a:ea typeface="Arial"/>
                  <a:cs typeface="Arial"/>
                  <a:sym typeface="Arial"/>
                </a:rPr>
                <a:t> má</a:t>
              </a:r>
              <a:r>
                <a:rPr lang="en-US" sz="1970" strike="noStrike" u="none">
                  <a:solidFill>
                    <a:srgbClr val="000000"/>
                  </a:solidFill>
                  <a:latin typeface="Arial"/>
                  <a:ea typeface="Arial"/>
                  <a:cs typeface="Arial"/>
                  <a:sym typeface="Arial"/>
                </a:rPr>
                <a:t>u</a:t>
              </a:r>
              <a:r>
                <a:rPr lang="en-US" sz="1970" strike="noStrike" u="none">
                  <a:solidFill>
                    <a:srgbClr val="000000"/>
                  </a:solidFill>
                  <a:latin typeface="Arial"/>
                  <a:ea typeface="Arial"/>
                  <a:cs typeface="Arial"/>
                  <a:sym typeface="Arial"/>
                </a:rPr>
                <a:t> t</a:t>
              </a:r>
              <a:r>
                <a:rPr lang="en-US" sz="1970" strike="noStrike" u="none">
                  <a:solidFill>
                    <a:srgbClr val="000000"/>
                  </a:solidFill>
                  <a:latin typeface="Arial"/>
                  <a:ea typeface="Arial"/>
                  <a:cs typeface="Arial"/>
                  <a:sym typeface="Arial"/>
                </a:rPr>
                <a:t>o</a:t>
              </a:r>
              <a:r>
                <a:rPr lang="en-US" sz="1970" strike="noStrike" u="none">
                  <a:solidFill>
                    <a:srgbClr val="000000"/>
                  </a:solidFill>
                  <a:latin typeface="Arial"/>
                  <a:ea typeface="Arial"/>
                  <a:cs typeface="Arial"/>
                  <a:sym typeface="Arial"/>
                </a:rPr>
                <a:t>àn phần</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giảm</a:t>
              </a:r>
              <a:r>
                <a:rPr lang="en-US" sz="1970" strike="noStrike" u="none">
                  <a:solidFill>
                    <a:srgbClr val="000000"/>
                  </a:solidFill>
                  <a:latin typeface="Arial"/>
                  <a:ea typeface="Arial"/>
                  <a:cs typeface="Arial"/>
                  <a:sym typeface="Arial"/>
                </a:rPr>
                <a:t> </a:t>
              </a:r>
              <a:r>
                <a:rPr lang="en-US" sz="1970" strike="noStrike" u="none">
                  <a:solidFill>
                    <a:srgbClr val="000000"/>
                  </a:solidFill>
                  <a:latin typeface="Arial"/>
                  <a:ea typeface="Arial"/>
                  <a:cs typeface="Arial"/>
                  <a:sym typeface="Arial"/>
                </a:rPr>
                <a:t>từ</a:t>
              </a:r>
              <a:r>
                <a:rPr lang="en-US" sz="1970" strike="noStrike" u="none">
                  <a:solidFill>
                    <a:srgbClr val="000000"/>
                  </a:solidFill>
                  <a:latin typeface="Arial"/>
                  <a:ea typeface="Arial"/>
                  <a:cs typeface="Arial"/>
                  <a:sym typeface="Arial"/>
                </a:rPr>
                <a:t> 6</a:t>
              </a:r>
              <a:r>
                <a:rPr lang="en-US" sz="1970" strike="noStrike" u="none">
                  <a:solidFill>
                    <a:srgbClr val="000000"/>
                  </a:solidFill>
                  <a:latin typeface="Arial"/>
                  <a:ea typeface="Arial"/>
                  <a:cs typeface="Arial"/>
                  <a:sym typeface="Arial"/>
                </a:rPr>
                <a:t>,</a:t>
              </a:r>
              <a:r>
                <a:rPr lang="en-US" sz="1970" strike="noStrike" u="none">
                  <a:solidFill>
                    <a:srgbClr val="000000"/>
                  </a:solidFill>
                  <a:latin typeface="Arial"/>
                  <a:ea typeface="Arial"/>
                  <a:cs typeface="Arial"/>
                  <a:sym typeface="Arial"/>
                </a:rPr>
                <a:t>7 </a:t>
              </a:r>
              <a:r>
                <a:rPr lang="en-US" sz="1970" strike="noStrike" u="none">
                  <a:solidFill>
                    <a:srgbClr val="000000"/>
                  </a:solidFill>
                  <a:latin typeface="Arial"/>
                  <a:ea typeface="Arial"/>
                  <a:cs typeface="Arial"/>
                  <a:sym typeface="Arial"/>
                </a:rPr>
                <a:t>xuống còn</a:t>
              </a:r>
              <a:r>
                <a:rPr lang="en-US" sz="1970" strike="noStrike" u="none">
                  <a:solidFill>
                    <a:srgbClr val="000000"/>
                  </a:solidFill>
                  <a:latin typeface="Arial"/>
                  <a:ea typeface="Arial"/>
                  <a:cs typeface="Arial"/>
                  <a:sym typeface="Arial"/>
                </a:rPr>
                <a:t> 6</a:t>
              </a:r>
              <a:r>
                <a:rPr lang="en-US" sz="1970" strike="noStrike" u="none">
                  <a:solidFill>
                    <a:srgbClr val="000000"/>
                  </a:solidFill>
                  <a:latin typeface="Arial"/>
                  <a:ea typeface="Arial"/>
                  <a:cs typeface="Arial"/>
                  <a:sym typeface="Arial"/>
                </a:rPr>
                <a:t>,</a:t>
              </a:r>
              <a:r>
                <a:rPr lang="en-US" sz="1970" strike="noStrike" u="none">
                  <a:solidFill>
                    <a:srgbClr val="000000"/>
                  </a:solidFill>
                  <a:latin typeface="Arial"/>
                  <a:ea typeface="Arial"/>
                  <a:cs typeface="Arial"/>
                  <a:sym typeface="Arial"/>
                </a:rPr>
                <a:t>1 mmol/L (110 mg/dL).</a:t>
              </a:r>
            </a:p>
            <a:p>
              <a:pPr algn="just" marL="0" indent="0" lvl="0">
                <a:lnSpc>
                  <a:spcPts val="2758"/>
                </a:lnSpc>
                <a:spcBef>
                  <a:spcPct val="0"/>
                </a:spcBef>
              </a:pPr>
              <a:r>
                <a:rPr lang="en-US" sz="1970" strike="noStrike" u="none">
                  <a:solidFill>
                    <a:srgbClr val="000000"/>
                  </a:solidFill>
                  <a:latin typeface="Arial"/>
                  <a:ea typeface="Arial"/>
                  <a:cs typeface="Arial"/>
                  <a:sym typeface="Arial"/>
                </a:rPr>
                <a:t>Lý d</a:t>
              </a:r>
              <a:r>
                <a:rPr lang="en-US" sz="1970" strike="noStrike" u="none">
                  <a:solidFill>
                    <a:srgbClr val="000000"/>
                  </a:solidFill>
                  <a:latin typeface="Arial"/>
                  <a:ea typeface="Arial"/>
                  <a:cs typeface="Arial"/>
                  <a:sym typeface="Arial"/>
                </a:rPr>
                <a:t>o: Để phù hợp hơn với giá trị đường huyết sau 2 giờ nạp glucose và có mối liên hệ chặt chẽ hơn với các biến chứng.</a:t>
              </a:r>
            </a:p>
            <a:p>
              <a:pPr algn="just" marL="0" indent="0" lvl="0">
                <a:lnSpc>
                  <a:spcPts val="2758"/>
                </a:lnSpc>
                <a:spcBef>
                  <a:spcPct val="0"/>
                </a:spcBef>
              </a:pPr>
            </a:p>
          </p:txBody>
        </p:sp>
      </p:grpSp>
      <p:sp>
        <p:nvSpPr>
          <p:cNvPr name="TextBox 19" id="19"/>
          <p:cNvSpPr txBox="true"/>
          <p:nvPr/>
        </p:nvSpPr>
        <p:spPr>
          <a:xfrm rot="0">
            <a:off x="1106525" y="295309"/>
            <a:ext cx="8037475" cy="504967"/>
          </a:xfrm>
          <a:prstGeom prst="rect">
            <a:avLst/>
          </a:prstGeom>
        </p:spPr>
        <p:txBody>
          <a:bodyPr anchor="t" rtlCol="false" tIns="0" lIns="0" bIns="0" rIns="0">
            <a:spAutoFit/>
          </a:bodyPr>
          <a:lstStyle/>
          <a:p>
            <a:pPr algn="just">
              <a:lnSpc>
                <a:spcPts val="3898"/>
              </a:lnSpc>
            </a:pPr>
            <a:r>
              <a:rPr lang="en-US" b="true" sz="3678" spc="-99">
                <a:solidFill>
                  <a:srgbClr val="007076"/>
                </a:solidFill>
                <a:latin typeface="Aileron Bold"/>
                <a:ea typeface="Aileron Bold"/>
                <a:cs typeface="Aileron Bold"/>
                <a:sym typeface="Aileron Bold"/>
              </a:rPr>
              <a:t>2.3 Tiêu chí chẩn đoán</a:t>
            </a:r>
          </a:p>
        </p:txBody>
      </p:sp>
      <p:grpSp>
        <p:nvGrpSpPr>
          <p:cNvPr name="Group 20" id="20"/>
          <p:cNvGrpSpPr/>
          <p:nvPr/>
        </p:nvGrpSpPr>
        <p:grpSpPr>
          <a:xfrm rot="0">
            <a:off x="475271" y="1522590"/>
            <a:ext cx="4070684" cy="7735710"/>
            <a:chOff x="0" y="0"/>
            <a:chExt cx="8009835" cy="15221460"/>
          </a:xfrm>
        </p:grpSpPr>
        <p:sp>
          <p:nvSpPr>
            <p:cNvPr name="Freeform 21" id="21"/>
            <p:cNvSpPr/>
            <p:nvPr/>
          </p:nvSpPr>
          <p:spPr>
            <a:xfrm flipH="false" flipV="false" rot="0">
              <a:off x="0" y="0"/>
              <a:ext cx="8009835" cy="15221460"/>
            </a:xfrm>
            <a:custGeom>
              <a:avLst/>
              <a:gdLst/>
              <a:ahLst/>
              <a:cxnLst/>
              <a:rect r="r" b="b" t="t" l="l"/>
              <a:pathLst>
                <a:path h="15221460" w="8009835">
                  <a:moveTo>
                    <a:pt x="0" y="0"/>
                  </a:moveTo>
                  <a:lnTo>
                    <a:pt x="0" y="15221460"/>
                  </a:lnTo>
                  <a:lnTo>
                    <a:pt x="8009835" y="15221460"/>
                  </a:lnTo>
                  <a:lnTo>
                    <a:pt x="8009835" y="0"/>
                  </a:lnTo>
                  <a:lnTo>
                    <a:pt x="0" y="0"/>
                  </a:lnTo>
                  <a:close/>
                  <a:moveTo>
                    <a:pt x="7948875" y="15160499"/>
                  </a:moveTo>
                  <a:lnTo>
                    <a:pt x="59690" y="15160499"/>
                  </a:lnTo>
                  <a:lnTo>
                    <a:pt x="59690" y="59690"/>
                  </a:lnTo>
                  <a:lnTo>
                    <a:pt x="7948875" y="59690"/>
                  </a:lnTo>
                  <a:lnTo>
                    <a:pt x="7948875" y="15160499"/>
                  </a:lnTo>
                  <a:close/>
                </a:path>
              </a:pathLst>
            </a:custGeom>
            <a:solidFill>
              <a:srgbClr val="00B2BD"/>
            </a:solidFill>
          </p:spPr>
        </p:sp>
      </p:grpSp>
      <p:grpSp>
        <p:nvGrpSpPr>
          <p:cNvPr name="Group 22" id="22"/>
          <p:cNvGrpSpPr/>
          <p:nvPr/>
        </p:nvGrpSpPr>
        <p:grpSpPr>
          <a:xfrm rot="0">
            <a:off x="631013" y="1686496"/>
            <a:ext cx="3759201" cy="2114511"/>
            <a:chOff x="0" y="0"/>
            <a:chExt cx="5012268" cy="2819347"/>
          </a:xfrm>
        </p:grpSpPr>
        <p:pic>
          <p:nvPicPr>
            <p:cNvPr name="Picture 23" id="23"/>
            <p:cNvPicPr>
              <a:picLocks noChangeAspect="true"/>
            </p:cNvPicPr>
            <p:nvPr/>
          </p:nvPicPr>
          <p:blipFill>
            <a:blip r:embed="rId7"/>
            <a:srcRect l="8098" t="0" r="8098" b="0"/>
            <a:stretch>
              <a:fillRect/>
            </a:stretch>
          </p:blipFill>
          <p:spPr>
            <a:xfrm flipH="false" flipV="false">
              <a:off x="0" y="0"/>
              <a:ext cx="5012268" cy="2819347"/>
            </a:xfrm>
            <a:prstGeom prst="rect">
              <a:avLst/>
            </a:prstGeom>
          </p:spPr>
        </p:pic>
      </p:grpSp>
      <p:sp>
        <p:nvSpPr>
          <p:cNvPr name="TextBox 24" id="24"/>
          <p:cNvSpPr txBox="true"/>
          <p:nvPr/>
        </p:nvSpPr>
        <p:spPr>
          <a:xfrm rot="0">
            <a:off x="631013" y="4020592"/>
            <a:ext cx="3752971" cy="622870"/>
          </a:xfrm>
          <a:prstGeom prst="rect">
            <a:avLst/>
          </a:prstGeom>
        </p:spPr>
        <p:txBody>
          <a:bodyPr anchor="t" rtlCol="false" tIns="0" lIns="0" bIns="0" rIns="0">
            <a:spAutoFit/>
          </a:bodyPr>
          <a:lstStyle/>
          <a:p>
            <a:pPr algn="l">
              <a:lnSpc>
                <a:spcPts val="2403"/>
              </a:lnSpc>
            </a:pPr>
            <a:r>
              <a:rPr lang="en-US" sz="2267" spc="-6" b="true">
                <a:solidFill>
                  <a:srgbClr val="007076"/>
                </a:solidFill>
                <a:latin typeface="Aileron Bold"/>
                <a:ea typeface="Aileron Bold"/>
                <a:cs typeface="Aileron Bold"/>
                <a:sym typeface="Aileron Bold"/>
              </a:rPr>
              <a:t>Biểu hiện lâm sàng và xét nghiệm</a:t>
            </a:r>
          </a:p>
        </p:txBody>
      </p:sp>
      <p:sp>
        <p:nvSpPr>
          <p:cNvPr name="TextBox 25" id="25"/>
          <p:cNvSpPr txBox="true"/>
          <p:nvPr/>
        </p:nvSpPr>
        <p:spPr>
          <a:xfrm rot="0">
            <a:off x="592913" y="4738764"/>
            <a:ext cx="3891943" cy="4807663"/>
          </a:xfrm>
          <a:prstGeom prst="rect">
            <a:avLst/>
          </a:prstGeom>
        </p:spPr>
        <p:txBody>
          <a:bodyPr anchor="t" rtlCol="false" tIns="0" lIns="0" bIns="0" rIns="0">
            <a:spAutoFit/>
          </a:bodyPr>
          <a:lstStyle/>
          <a:p>
            <a:pPr algn="just">
              <a:lnSpc>
                <a:spcPts val="2760"/>
              </a:lnSpc>
              <a:spcBef>
                <a:spcPct val="0"/>
              </a:spcBef>
            </a:pPr>
            <a:r>
              <a:rPr lang="en-US" sz="1971">
                <a:solidFill>
                  <a:srgbClr val="000000"/>
                </a:solidFill>
                <a:latin typeface="Arial"/>
                <a:ea typeface="Arial"/>
                <a:cs typeface="Arial"/>
                <a:sym typeface="Arial"/>
              </a:rPr>
              <a:t>Triệu chứ</a:t>
            </a:r>
            <a:r>
              <a:rPr lang="en-US" sz="1971">
                <a:solidFill>
                  <a:srgbClr val="000000"/>
                </a:solidFill>
                <a:latin typeface="Arial"/>
                <a:ea typeface="Arial"/>
                <a:cs typeface="Arial"/>
                <a:sym typeface="Arial"/>
              </a:rPr>
              <a:t>ng phổ biến:</a:t>
            </a:r>
          </a:p>
          <a:p>
            <a:pPr algn="just">
              <a:lnSpc>
                <a:spcPts val="2760"/>
              </a:lnSpc>
              <a:spcBef>
                <a:spcPct val="0"/>
              </a:spcBef>
            </a:pPr>
            <a:r>
              <a:rPr lang="en-US" sz="1971">
                <a:solidFill>
                  <a:srgbClr val="000000"/>
                </a:solidFill>
                <a:latin typeface="Arial"/>
                <a:ea typeface="Arial"/>
                <a:cs typeface="Arial"/>
                <a:sym typeface="Arial"/>
              </a:rPr>
              <a:t> – Khát nước nhiều, tiểu nhiều</a:t>
            </a:r>
          </a:p>
          <a:p>
            <a:pPr algn="just">
              <a:lnSpc>
                <a:spcPts val="2760"/>
              </a:lnSpc>
              <a:spcBef>
                <a:spcPct val="0"/>
              </a:spcBef>
            </a:pPr>
            <a:r>
              <a:rPr lang="en-US" sz="1971">
                <a:solidFill>
                  <a:srgbClr val="000000"/>
                </a:solidFill>
                <a:latin typeface="Arial"/>
                <a:ea typeface="Arial"/>
                <a:cs typeface="Arial"/>
                <a:sym typeface="Arial"/>
              </a:rPr>
              <a:t> – Sụt cân không rõ nguyên nhân</a:t>
            </a:r>
          </a:p>
          <a:p>
            <a:pPr algn="just">
              <a:lnSpc>
                <a:spcPts val="2760"/>
              </a:lnSpc>
              <a:spcBef>
                <a:spcPct val="0"/>
              </a:spcBef>
            </a:pPr>
            <a:r>
              <a:rPr lang="en-US" sz="1971">
                <a:solidFill>
                  <a:srgbClr val="000000"/>
                </a:solidFill>
                <a:latin typeface="Arial"/>
                <a:ea typeface="Arial"/>
                <a:cs typeface="Arial"/>
                <a:sym typeface="Arial"/>
              </a:rPr>
              <a:t> – Nhiễm trùng tái phát</a:t>
            </a:r>
          </a:p>
          <a:p>
            <a:pPr algn="just">
              <a:lnSpc>
                <a:spcPts val="2760"/>
              </a:lnSpc>
              <a:spcBef>
                <a:spcPct val="0"/>
              </a:spcBef>
            </a:pPr>
            <a:r>
              <a:rPr lang="en-US" sz="1971">
                <a:solidFill>
                  <a:srgbClr val="000000"/>
                </a:solidFill>
                <a:latin typeface="Arial"/>
                <a:ea typeface="Arial"/>
                <a:cs typeface="Arial"/>
                <a:sym typeface="Arial"/>
              </a:rPr>
              <a:t> – Buồn ngủ, hôn mê</a:t>
            </a:r>
          </a:p>
          <a:p>
            <a:pPr algn="just">
              <a:lnSpc>
                <a:spcPts val="2760"/>
              </a:lnSpc>
              <a:spcBef>
                <a:spcPct val="0"/>
              </a:spcBef>
            </a:pPr>
            <a:r>
              <a:rPr lang="en-US" sz="1971">
                <a:solidFill>
                  <a:srgbClr val="000000"/>
                </a:solidFill>
                <a:latin typeface="Arial"/>
                <a:ea typeface="Arial"/>
                <a:cs typeface="Arial"/>
                <a:sym typeface="Arial"/>
              </a:rPr>
              <a:t>Chẩn đoán được xác nhận khi có một kết quả đo đường huyết vượt ngưỡng chẩn đoán.</a:t>
            </a:r>
          </a:p>
          <a:p>
            <a:pPr algn="just">
              <a:lnSpc>
                <a:spcPts val="2760"/>
              </a:lnSpc>
              <a:spcBef>
                <a:spcPct val="0"/>
              </a:spcBef>
            </a:pPr>
            <a:r>
              <a:rPr lang="en-US" sz="1971">
                <a:solidFill>
                  <a:srgbClr val="000000"/>
                </a:solidFill>
                <a:latin typeface="Arial"/>
                <a:ea typeface="Arial"/>
                <a:cs typeface="Arial"/>
                <a:sym typeface="Arial"/>
              </a:rPr>
              <a:t>Nghiệm pháp dung nạp glucose (OGTT) 75g chỉ cần thực hiện khi đường huyết lúc đói hoặc đường huyết ngẫu nhiên nằm ở ngưỡng ranh giới.</a:t>
            </a:r>
          </a:p>
          <a:p>
            <a:pPr algn="just">
              <a:lnSpc>
                <a:spcPts val="2760"/>
              </a:lnSpc>
              <a:spcBef>
                <a:spcPct val="0"/>
              </a:spcBef>
            </a:pPr>
          </a:p>
        </p:txBody>
      </p:sp>
      <p:grpSp>
        <p:nvGrpSpPr>
          <p:cNvPr name="Group 26" id="26"/>
          <p:cNvGrpSpPr/>
          <p:nvPr/>
        </p:nvGrpSpPr>
        <p:grpSpPr>
          <a:xfrm rot="0">
            <a:off x="13947976" y="1522590"/>
            <a:ext cx="4070684" cy="7735710"/>
            <a:chOff x="0" y="0"/>
            <a:chExt cx="5427579" cy="10314280"/>
          </a:xfrm>
        </p:grpSpPr>
        <p:grpSp>
          <p:nvGrpSpPr>
            <p:cNvPr name="Group 27" id="27"/>
            <p:cNvGrpSpPr/>
            <p:nvPr/>
          </p:nvGrpSpPr>
          <p:grpSpPr>
            <a:xfrm rot="0">
              <a:off x="0" y="0"/>
              <a:ext cx="5427579" cy="10314280"/>
              <a:chOff x="0" y="0"/>
              <a:chExt cx="1323999" cy="2516056"/>
            </a:xfrm>
          </p:grpSpPr>
          <p:sp>
            <p:nvSpPr>
              <p:cNvPr name="Freeform 28" id="28"/>
              <p:cNvSpPr/>
              <p:nvPr/>
            </p:nvSpPr>
            <p:spPr>
              <a:xfrm flipH="false" flipV="false" rot="0">
                <a:off x="0" y="0"/>
                <a:ext cx="1323999" cy="2516056"/>
              </a:xfrm>
              <a:custGeom>
                <a:avLst/>
                <a:gdLst/>
                <a:ahLst/>
                <a:cxnLst/>
                <a:rect r="r" b="b" t="t" l="l"/>
                <a:pathLst>
                  <a:path h="2516056" w="1323999">
                    <a:moveTo>
                      <a:pt x="0" y="0"/>
                    </a:moveTo>
                    <a:lnTo>
                      <a:pt x="1323999" y="0"/>
                    </a:lnTo>
                    <a:lnTo>
                      <a:pt x="1323999" y="2516056"/>
                    </a:lnTo>
                    <a:lnTo>
                      <a:pt x="0" y="2516056"/>
                    </a:lnTo>
                    <a:close/>
                  </a:path>
                </a:pathLst>
              </a:custGeom>
              <a:solidFill>
                <a:srgbClr val="00949D"/>
              </a:solidFill>
            </p:spPr>
          </p:sp>
          <p:sp>
            <p:nvSpPr>
              <p:cNvPr name="TextBox 29" id="29"/>
              <p:cNvSpPr txBox="true"/>
              <p:nvPr/>
            </p:nvSpPr>
            <p:spPr>
              <a:xfrm>
                <a:off x="0" y="-38100"/>
                <a:ext cx="1323999" cy="2554156"/>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207656" y="218541"/>
              <a:ext cx="5012268" cy="2819347"/>
              <a:chOff x="0" y="0"/>
              <a:chExt cx="5012268" cy="2819347"/>
            </a:xfrm>
          </p:grpSpPr>
          <p:pic>
            <p:nvPicPr>
              <p:cNvPr name="Picture 31" id="31"/>
              <p:cNvPicPr>
                <a:picLocks noChangeAspect="true"/>
              </p:cNvPicPr>
              <p:nvPr/>
            </p:nvPicPr>
            <p:blipFill>
              <a:blip r:embed="rId8"/>
              <a:srcRect l="0" t="3588" r="0" b="3588"/>
              <a:stretch>
                <a:fillRect/>
              </a:stretch>
            </p:blipFill>
            <p:spPr>
              <a:xfrm flipH="false" flipV="false">
                <a:off x="0" y="0"/>
                <a:ext cx="5012268" cy="2819347"/>
              </a:xfrm>
              <a:prstGeom prst="rect">
                <a:avLst/>
              </a:prstGeom>
            </p:spPr>
          </p:pic>
        </p:grpSp>
        <p:sp>
          <p:nvSpPr>
            <p:cNvPr name="TextBox 32" id="32"/>
            <p:cNvSpPr txBox="true"/>
            <p:nvPr/>
          </p:nvSpPr>
          <p:spPr>
            <a:xfrm rot="0">
              <a:off x="207656" y="3324319"/>
              <a:ext cx="5012268" cy="435772"/>
            </a:xfrm>
            <a:prstGeom prst="rect">
              <a:avLst/>
            </a:prstGeom>
          </p:spPr>
          <p:txBody>
            <a:bodyPr anchor="t" rtlCol="false" tIns="0" lIns="0" bIns="0" rIns="0">
              <a:spAutoFit/>
            </a:bodyPr>
            <a:lstStyle/>
            <a:p>
              <a:pPr algn="l">
                <a:lnSpc>
                  <a:spcPts val="2403"/>
                </a:lnSpc>
              </a:pPr>
              <a:r>
                <a:rPr lang="en-US" sz="2267" spc="-61" b="true">
                  <a:solidFill>
                    <a:srgbClr val="FFFFFF"/>
                  </a:solidFill>
                  <a:latin typeface="Aileron Bold"/>
                  <a:ea typeface="Aileron Bold"/>
                  <a:cs typeface="Aileron Bold"/>
                  <a:sym typeface="Aileron Bold"/>
                </a:rPr>
                <a:t>Chẩn đoán cá nhân</a:t>
              </a:r>
            </a:p>
          </p:txBody>
        </p:sp>
        <p:sp>
          <p:nvSpPr>
            <p:cNvPr name="TextBox 33" id="33"/>
            <p:cNvSpPr txBox="true"/>
            <p:nvPr/>
          </p:nvSpPr>
          <p:spPr>
            <a:xfrm rot="0">
              <a:off x="178968" y="4113538"/>
              <a:ext cx="5012268" cy="5010108"/>
            </a:xfrm>
            <a:prstGeom prst="rect">
              <a:avLst/>
            </a:prstGeom>
          </p:spPr>
          <p:txBody>
            <a:bodyPr anchor="t" rtlCol="false" tIns="0" lIns="0" bIns="0" rIns="0">
              <a:spAutoFit/>
            </a:bodyPr>
            <a:lstStyle/>
            <a:p>
              <a:pPr algn="just" marL="0" indent="0" lvl="0">
                <a:lnSpc>
                  <a:spcPts val="2758"/>
                </a:lnSpc>
                <a:spcBef>
                  <a:spcPct val="0"/>
                </a:spcBef>
              </a:pPr>
              <a:r>
                <a:rPr lang="en-US" sz="1970">
                  <a:solidFill>
                    <a:srgbClr val="000000"/>
                  </a:solidFill>
                  <a:latin typeface="Arial"/>
                  <a:ea typeface="Arial"/>
                  <a:cs typeface="Arial"/>
                  <a:sym typeface="Arial"/>
                </a:rPr>
                <a:t>Không nên </a:t>
              </a:r>
              <a:r>
                <a:rPr lang="en-US" sz="1970" strike="noStrike" u="none">
                  <a:solidFill>
                    <a:srgbClr val="000000"/>
                  </a:solidFill>
                  <a:latin typeface="Arial"/>
                  <a:ea typeface="Arial"/>
                  <a:cs typeface="Arial"/>
                  <a:sym typeface="Arial"/>
                </a:rPr>
                <a:t>dựa vào chỉ một xét n</a:t>
              </a:r>
              <a:r>
                <a:rPr lang="en-US" sz="1970" strike="noStrike" u="none">
                  <a:solidFill>
                    <a:srgbClr val="000000"/>
                  </a:solidFill>
                  <a:latin typeface="Arial"/>
                  <a:ea typeface="Arial"/>
                  <a:cs typeface="Arial"/>
                  <a:sym typeface="Arial"/>
                </a:rPr>
                <a:t>gh</a:t>
              </a:r>
              <a:r>
                <a:rPr lang="en-US" sz="1970" strike="noStrike" u="none">
                  <a:solidFill>
                    <a:srgbClr val="000000"/>
                  </a:solidFill>
                  <a:latin typeface="Arial"/>
                  <a:ea typeface="Arial"/>
                  <a:cs typeface="Arial"/>
                  <a:sym typeface="Arial"/>
                </a:rPr>
                <a:t>iệm đường huyết duy </a:t>
              </a:r>
              <a:r>
                <a:rPr lang="en-US" sz="1970" strike="noStrike" u="none">
                  <a:solidFill>
                    <a:srgbClr val="000000"/>
                  </a:solidFill>
                  <a:latin typeface="Arial"/>
                  <a:ea typeface="Arial"/>
                  <a:cs typeface="Arial"/>
                  <a:sym typeface="Arial"/>
                </a:rPr>
                <a:t>nhấ</a:t>
              </a:r>
              <a:r>
                <a:rPr lang="en-US" sz="1970" strike="noStrike" u="none">
                  <a:solidFill>
                    <a:srgbClr val="000000"/>
                  </a:solidFill>
                  <a:latin typeface="Arial"/>
                  <a:ea typeface="Arial"/>
                  <a:cs typeface="Arial"/>
                  <a:sym typeface="Arial"/>
                </a:rPr>
                <a:t>t.</a:t>
              </a:r>
            </a:p>
            <a:p>
              <a:pPr algn="just" marL="0" indent="0" lvl="0">
                <a:lnSpc>
                  <a:spcPts val="2758"/>
                </a:lnSpc>
                <a:spcBef>
                  <a:spcPct val="0"/>
                </a:spcBef>
              </a:pPr>
              <a:r>
                <a:rPr lang="en-US" sz="1970" strike="noStrike" u="none">
                  <a:solidFill>
                    <a:srgbClr val="000000"/>
                  </a:solidFill>
                  <a:latin typeface="Arial"/>
                  <a:ea typeface="Arial"/>
                  <a:cs typeface="Arial"/>
                  <a:sym typeface="Arial"/>
                </a:rPr>
                <a:t> Cần có triệu chứng và/hoặc xác nhận bằng các xét nghiệm lặp lại.</a:t>
              </a:r>
            </a:p>
            <a:p>
              <a:pPr algn="just" marL="0" indent="0" lvl="0">
                <a:lnSpc>
                  <a:spcPts val="2758"/>
                </a:lnSpc>
                <a:spcBef>
                  <a:spcPct val="0"/>
                </a:spcBef>
              </a:pPr>
              <a:r>
                <a:rPr lang="en-US" sz="1970" strike="noStrike" u="none">
                  <a:solidFill>
                    <a:srgbClr val="000000"/>
                  </a:solidFill>
                  <a:latin typeface="Arial"/>
                  <a:ea typeface="Arial"/>
                  <a:cs typeface="Arial"/>
                  <a:sym typeface="Arial"/>
                </a:rPr>
                <a:t> Lý tưởng là sử dụng cả giá trị đường huyết lúc đói và sau 2 giờ OGTT để phát hiện sớm những người có nguy cơ cao.</a:t>
              </a:r>
            </a:p>
            <a:p>
              <a:pPr algn="just" marL="0" indent="0" lvl="0">
                <a:lnSpc>
                  <a:spcPts val="2758"/>
                </a:lnSpc>
                <a:spcBef>
                  <a:spcPct val="0"/>
                </a:spcBef>
              </a:pPr>
              <a:r>
                <a:rPr lang="en-US" sz="1970" strike="noStrike" u="none">
                  <a:solidFill>
                    <a:srgbClr val="000000"/>
                  </a:solidFill>
                  <a:latin typeface="Arial"/>
                  <a:ea typeface="Arial"/>
                  <a:cs typeface="Arial"/>
                  <a:sym typeface="Arial"/>
                </a:rPr>
                <a:t> Điều này khác với phương pháp của ADA, ưu tiên sử dụng đường huyết lúc đói.</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13347457" y="0"/>
            <a:ext cx="4940543" cy="10287000"/>
            <a:chOff x="0" y="0"/>
            <a:chExt cx="1301213" cy="2709333"/>
          </a:xfrm>
        </p:grpSpPr>
        <p:sp>
          <p:nvSpPr>
            <p:cNvPr name="Freeform 4" id="4"/>
            <p:cNvSpPr/>
            <p:nvPr/>
          </p:nvSpPr>
          <p:spPr>
            <a:xfrm flipH="false" flipV="false" rot="0">
              <a:off x="0" y="0"/>
              <a:ext cx="1301213" cy="2709333"/>
            </a:xfrm>
            <a:custGeom>
              <a:avLst/>
              <a:gdLst/>
              <a:ahLst/>
              <a:cxnLst/>
              <a:rect r="r" b="b" t="t" l="l"/>
              <a:pathLst>
                <a:path h="2709333" w="1301213">
                  <a:moveTo>
                    <a:pt x="0" y="0"/>
                  </a:moveTo>
                  <a:lnTo>
                    <a:pt x="1301213" y="0"/>
                  </a:lnTo>
                  <a:lnTo>
                    <a:pt x="1301213" y="2709333"/>
                  </a:lnTo>
                  <a:lnTo>
                    <a:pt x="0" y="2709333"/>
                  </a:lnTo>
                  <a:close/>
                </a:path>
              </a:pathLst>
            </a:custGeom>
            <a:solidFill>
              <a:srgbClr val="00949D"/>
            </a:solidFill>
          </p:spPr>
        </p:sp>
        <p:sp>
          <p:nvSpPr>
            <p:cNvPr name="TextBox 5" id="5"/>
            <p:cNvSpPr txBox="true"/>
            <p:nvPr/>
          </p:nvSpPr>
          <p:spPr>
            <a:xfrm>
              <a:off x="0" y="-38100"/>
              <a:ext cx="130121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713297" y="2498986"/>
            <a:ext cx="7268319" cy="4745316"/>
            <a:chOff x="0" y="0"/>
            <a:chExt cx="9691092" cy="6327088"/>
          </a:xfrm>
        </p:grpSpPr>
        <p:pic>
          <p:nvPicPr>
            <p:cNvPr name="Picture 7" id="7"/>
            <p:cNvPicPr>
              <a:picLocks noChangeAspect="true"/>
            </p:cNvPicPr>
            <p:nvPr/>
          </p:nvPicPr>
          <p:blipFill>
            <a:blip r:embed="rId3"/>
            <a:srcRect l="6921" t="0" r="6921" b="0"/>
            <a:stretch>
              <a:fillRect/>
            </a:stretch>
          </p:blipFill>
          <p:spPr>
            <a:xfrm flipH="false" flipV="false">
              <a:off x="0" y="0"/>
              <a:ext cx="9691092" cy="6327088"/>
            </a:xfrm>
            <a:prstGeom prst="rect">
              <a:avLst/>
            </a:prstGeom>
          </p:spPr>
        </p:pic>
      </p:grpSp>
      <p:grpSp>
        <p:nvGrpSpPr>
          <p:cNvPr name="Group 8" id="8"/>
          <p:cNvGrpSpPr/>
          <p:nvPr/>
        </p:nvGrpSpPr>
        <p:grpSpPr>
          <a:xfrm rot="-2700000">
            <a:off x="7278105" y="4560546"/>
            <a:ext cx="16683427" cy="7187469"/>
            <a:chOff x="0" y="0"/>
            <a:chExt cx="4393989" cy="1892996"/>
          </a:xfrm>
        </p:grpSpPr>
        <p:sp>
          <p:nvSpPr>
            <p:cNvPr name="Freeform 9" id="9"/>
            <p:cNvSpPr/>
            <p:nvPr/>
          </p:nvSpPr>
          <p:spPr>
            <a:xfrm flipH="false" flipV="false" rot="0">
              <a:off x="0" y="0"/>
              <a:ext cx="4393989" cy="1892996"/>
            </a:xfrm>
            <a:custGeom>
              <a:avLst/>
              <a:gdLst/>
              <a:ahLst/>
              <a:cxnLst/>
              <a:rect r="r" b="b" t="t" l="l"/>
              <a:pathLst>
                <a:path h="1892996" w="4393989">
                  <a:moveTo>
                    <a:pt x="0" y="0"/>
                  </a:moveTo>
                  <a:lnTo>
                    <a:pt x="4393989" y="0"/>
                  </a:lnTo>
                  <a:lnTo>
                    <a:pt x="4393989" y="1892996"/>
                  </a:lnTo>
                  <a:lnTo>
                    <a:pt x="0" y="1892996"/>
                  </a:lnTo>
                  <a:close/>
                </a:path>
              </a:pathLst>
            </a:custGeom>
            <a:solidFill>
              <a:srgbClr val="00B2BD">
                <a:alpha val="1961"/>
              </a:srgbClr>
            </a:solidFill>
          </p:spPr>
        </p:sp>
        <p:sp>
          <p:nvSpPr>
            <p:cNvPr name="TextBox 10" id="10"/>
            <p:cNvSpPr txBox="true"/>
            <p:nvPr/>
          </p:nvSpPr>
          <p:spPr>
            <a:xfrm>
              <a:off x="0" y="-38100"/>
              <a:ext cx="4393989" cy="193109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28700"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98600" y="8974125"/>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68500" y="8974125"/>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675098" y="4030993"/>
            <a:ext cx="369900" cy="369900"/>
          </a:xfrm>
          <a:custGeom>
            <a:avLst/>
            <a:gdLst/>
            <a:ahLst/>
            <a:cxnLst/>
            <a:rect r="r" b="b" t="t" l="l"/>
            <a:pathLst>
              <a:path h="369900" w="369900">
                <a:moveTo>
                  <a:pt x="0" y="0"/>
                </a:moveTo>
                <a:lnTo>
                  <a:pt x="369899" y="0"/>
                </a:lnTo>
                <a:lnTo>
                  <a:pt x="369899" y="369899"/>
                </a:lnTo>
                <a:lnTo>
                  <a:pt x="0" y="3698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2364023" y="2346899"/>
            <a:ext cx="8391115"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 Phân loại</a:t>
            </a:r>
          </a:p>
        </p:txBody>
      </p:sp>
      <p:sp>
        <p:nvSpPr>
          <p:cNvPr name="TextBox 16" id="16"/>
          <p:cNvSpPr txBox="true"/>
          <p:nvPr/>
        </p:nvSpPr>
        <p:spPr>
          <a:xfrm rot="0">
            <a:off x="1028700" y="2346899"/>
            <a:ext cx="1646398" cy="1025525"/>
          </a:xfrm>
          <a:prstGeom prst="rect">
            <a:avLst/>
          </a:prstGeom>
        </p:spPr>
        <p:txBody>
          <a:bodyPr anchor="t" rtlCol="false" tIns="0" lIns="0" bIns="0" rIns="0">
            <a:spAutoFit/>
          </a:bodyPr>
          <a:lstStyle/>
          <a:p>
            <a:pPr algn="l">
              <a:lnSpc>
                <a:spcPts val="8049"/>
              </a:lnSpc>
            </a:pPr>
            <a:r>
              <a:rPr lang="en-US" sz="6999" spc="272">
                <a:solidFill>
                  <a:srgbClr val="007076"/>
                </a:solidFill>
                <a:latin typeface="Anton"/>
                <a:ea typeface="Anton"/>
                <a:cs typeface="Anton"/>
                <a:sym typeface="Anton"/>
              </a:rPr>
              <a:t>03</a:t>
            </a:r>
          </a:p>
        </p:txBody>
      </p:sp>
      <p:sp>
        <p:nvSpPr>
          <p:cNvPr name="TextBox 17" id="17"/>
          <p:cNvSpPr txBox="true"/>
          <p:nvPr/>
        </p:nvSpPr>
        <p:spPr>
          <a:xfrm rot="0">
            <a:off x="3139460" y="4043413"/>
            <a:ext cx="7926753" cy="383159"/>
          </a:xfrm>
          <a:prstGeom prst="rect">
            <a:avLst/>
          </a:prstGeom>
        </p:spPr>
        <p:txBody>
          <a:bodyPr anchor="t" rtlCol="false" tIns="0" lIns="0" bIns="0" rIns="0">
            <a:spAutoFit/>
          </a:bodyPr>
          <a:lstStyle/>
          <a:p>
            <a:pPr algn="just">
              <a:lnSpc>
                <a:spcPts val="2968"/>
              </a:lnSpc>
            </a:pPr>
            <a:r>
              <a:rPr lang="en-US" sz="2800" spc="-75">
                <a:solidFill>
                  <a:srgbClr val="007076"/>
                </a:solidFill>
                <a:latin typeface="Aileron"/>
                <a:ea typeface="Aileron"/>
                <a:cs typeface="Aileron"/>
                <a:sym typeface="Aileron"/>
              </a:rPr>
              <a:t>Phân loại trước đây</a:t>
            </a:r>
          </a:p>
        </p:txBody>
      </p:sp>
      <p:sp>
        <p:nvSpPr>
          <p:cNvPr name="Freeform 18" id="18"/>
          <p:cNvSpPr/>
          <p:nvPr/>
        </p:nvSpPr>
        <p:spPr>
          <a:xfrm flipH="false" flipV="false" rot="0">
            <a:off x="2676560" y="4452252"/>
            <a:ext cx="369900" cy="369900"/>
          </a:xfrm>
          <a:custGeom>
            <a:avLst/>
            <a:gdLst/>
            <a:ahLst/>
            <a:cxnLst/>
            <a:rect r="r" b="b" t="t" l="l"/>
            <a:pathLst>
              <a:path h="369900" w="369900">
                <a:moveTo>
                  <a:pt x="0" y="0"/>
                </a:moveTo>
                <a:lnTo>
                  <a:pt x="369899" y="0"/>
                </a:lnTo>
                <a:lnTo>
                  <a:pt x="369899" y="369900"/>
                </a:lnTo>
                <a:lnTo>
                  <a:pt x="0" y="369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3140922" y="4464672"/>
            <a:ext cx="7926753" cy="383159"/>
          </a:xfrm>
          <a:prstGeom prst="rect">
            <a:avLst/>
          </a:prstGeom>
        </p:spPr>
        <p:txBody>
          <a:bodyPr anchor="t" rtlCol="false" tIns="0" lIns="0" bIns="0" rIns="0">
            <a:spAutoFit/>
          </a:bodyPr>
          <a:lstStyle/>
          <a:p>
            <a:pPr algn="just">
              <a:lnSpc>
                <a:spcPts val="2968"/>
              </a:lnSpc>
            </a:pPr>
            <a:r>
              <a:rPr lang="en-US" sz="2800" spc="-75">
                <a:solidFill>
                  <a:srgbClr val="007076"/>
                </a:solidFill>
                <a:latin typeface="Aileron"/>
                <a:ea typeface="Aileron"/>
                <a:cs typeface="Aileron"/>
                <a:sym typeface="Aileron"/>
              </a:rPr>
              <a:t>Phân loại cập nhật</a:t>
            </a:r>
          </a:p>
        </p:txBody>
      </p:sp>
      <p:sp>
        <p:nvSpPr>
          <p:cNvPr name="Freeform 20" id="20"/>
          <p:cNvSpPr/>
          <p:nvPr/>
        </p:nvSpPr>
        <p:spPr>
          <a:xfrm flipH="false" flipV="false" rot="0">
            <a:off x="2676560" y="4921136"/>
            <a:ext cx="369900" cy="369900"/>
          </a:xfrm>
          <a:custGeom>
            <a:avLst/>
            <a:gdLst/>
            <a:ahLst/>
            <a:cxnLst/>
            <a:rect r="r" b="b" t="t" l="l"/>
            <a:pathLst>
              <a:path h="369900" w="369900">
                <a:moveTo>
                  <a:pt x="0" y="0"/>
                </a:moveTo>
                <a:lnTo>
                  <a:pt x="369899" y="0"/>
                </a:lnTo>
                <a:lnTo>
                  <a:pt x="369899" y="369900"/>
                </a:lnTo>
                <a:lnTo>
                  <a:pt x="0" y="3699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3140922" y="4933556"/>
            <a:ext cx="7926753" cy="383159"/>
          </a:xfrm>
          <a:prstGeom prst="rect">
            <a:avLst/>
          </a:prstGeom>
        </p:spPr>
        <p:txBody>
          <a:bodyPr anchor="t" rtlCol="false" tIns="0" lIns="0" bIns="0" rIns="0">
            <a:spAutoFit/>
          </a:bodyPr>
          <a:lstStyle/>
          <a:p>
            <a:pPr algn="just">
              <a:lnSpc>
                <a:spcPts val="2968"/>
              </a:lnSpc>
            </a:pPr>
            <a:r>
              <a:rPr lang="en-US" sz="2800" spc="-75">
                <a:solidFill>
                  <a:srgbClr val="007076"/>
                </a:solidFill>
                <a:latin typeface="Aileron"/>
                <a:ea typeface="Aileron"/>
                <a:cs typeface="Aileron"/>
                <a:sym typeface="Aileron"/>
              </a:rPr>
              <a:t>Thuật ngữ</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518" r="0" b="-9518"/>
            </a:stretch>
          </a:blipFill>
        </p:spPr>
      </p:sp>
      <p:grpSp>
        <p:nvGrpSpPr>
          <p:cNvPr name="Group 3" id="3"/>
          <p:cNvGrpSpPr/>
          <p:nvPr/>
        </p:nvGrpSpPr>
        <p:grpSpPr>
          <a:xfrm rot="0">
            <a:off x="1791055" y="0"/>
            <a:ext cx="4940543" cy="10287000"/>
            <a:chOff x="0" y="0"/>
            <a:chExt cx="1301213" cy="2709333"/>
          </a:xfrm>
        </p:grpSpPr>
        <p:sp>
          <p:nvSpPr>
            <p:cNvPr name="Freeform 4" id="4"/>
            <p:cNvSpPr/>
            <p:nvPr/>
          </p:nvSpPr>
          <p:spPr>
            <a:xfrm flipH="false" flipV="false" rot="0">
              <a:off x="0" y="0"/>
              <a:ext cx="1301213" cy="2709333"/>
            </a:xfrm>
            <a:custGeom>
              <a:avLst/>
              <a:gdLst/>
              <a:ahLst/>
              <a:cxnLst/>
              <a:rect r="r" b="b" t="t" l="l"/>
              <a:pathLst>
                <a:path h="2709333" w="1301213">
                  <a:moveTo>
                    <a:pt x="0" y="0"/>
                  </a:moveTo>
                  <a:lnTo>
                    <a:pt x="1301213" y="0"/>
                  </a:lnTo>
                  <a:lnTo>
                    <a:pt x="1301213" y="2709333"/>
                  </a:lnTo>
                  <a:lnTo>
                    <a:pt x="0" y="2709333"/>
                  </a:lnTo>
                  <a:close/>
                </a:path>
              </a:pathLst>
            </a:custGeom>
            <a:solidFill>
              <a:srgbClr val="00B2BD"/>
            </a:solidFill>
          </p:spPr>
        </p:sp>
        <p:sp>
          <p:nvSpPr>
            <p:cNvPr name="TextBox 5" id="5"/>
            <p:cNvSpPr txBox="true"/>
            <p:nvPr/>
          </p:nvSpPr>
          <p:spPr>
            <a:xfrm>
              <a:off x="0" y="-38100"/>
              <a:ext cx="130121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17247" y="2082139"/>
            <a:ext cx="7488158" cy="6122721"/>
            <a:chOff x="0" y="0"/>
            <a:chExt cx="9984211" cy="8163628"/>
          </a:xfrm>
        </p:grpSpPr>
        <p:pic>
          <p:nvPicPr>
            <p:cNvPr name="Picture 7" id="7"/>
            <p:cNvPicPr>
              <a:picLocks noChangeAspect="true"/>
            </p:cNvPicPr>
            <p:nvPr/>
          </p:nvPicPr>
          <p:blipFill>
            <a:blip r:embed="rId3"/>
            <a:srcRect l="13457" t="0" r="5008" b="0"/>
            <a:stretch>
              <a:fillRect/>
            </a:stretch>
          </p:blipFill>
          <p:spPr>
            <a:xfrm flipH="false" flipV="false">
              <a:off x="0" y="0"/>
              <a:ext cx="9984211" cy="8163628"/>
            </a:xfrm>
            <a:prstGeom prst="rect">
              <a:avLst/>
            </a:prstGeom>
          </p:spPr>
        </p:pic>
      </p:grpSp>
      <p:sp>
        <p:nvSpPr>
          <p:cNvPr name="Freeform 8" id="8"/>
          <p:cNvSpPr/>
          <p:nvPr/>
        </p:nvSpPr>
        <p:spPr>
          <a:xfrm flipH="false" flipV="false" rot="0">
            <a:off x="16747313" y="9258300"/>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117213" y="9258300"/>
            <a:ext cx="284175" cy="284175"/>
          </a:xfrm>
          <a:custGeom>
            <a:avLst/>
            <a:gdLst/>
            <a:ahLst/>
            <a:cxnLst/>
            <a:rect r="r" b="b" t="t" l="l"/>
            <a:pathLst>
              <a:path h="284175" w="284175">
                <a:moveTo>
                  <a:pt x="0" y="0"/>
                </a:moveTo>
                <a:lnTo>
                  <a:pt x="284174" y="0"/>
                </a:lnTo>
                <a:lnTo>
                  <a:pt x="284174"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7487112" y="9258300"/>
            <a:ext cx="284175" cy="284175"/>
          </a:xfrm>
          <a:custGeom>
            <a:avLst/>
            <a:gdLst/>
            <a:ahLst/>
            <a:cxnLst/>
            <a:rect r="r" b="b" t="t" l="l"/>
            <a:pathLst>
              <a:path h="284175" w="284175">
                <a:moveTo>
                  <a:pt x="0" y="0"/>
                </a:moveTo>
                <a:lnTo>
                  <a:pt x="284175" y="0"/>
                </a:lnTo>
                <a:lnTo>
                  <a:pt x="284175"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8131309" y="1780615"/>
            <a:ext cx="9769933" cy="7193510"/>
            <a:chOff x="0" y="0"/>
            <a:chExt cx="15566871" cy="11461741"/>
          </a:xfrm>
        </p:grpSpPr>
        <p:sp>
          <p:nvSpPr>
            <p:cNvPr name="Freeform 12" id="12"/>
            <p:cNvSpPr/>
            <p:nvPr/>
          </p:nvSpPr>
          <p:spPr>
            <a:xfrm flipH="false" flipV="false" rot="0">
              <a:off x="0" y="0"/>
              <a:ext cx="15566870" cy="11461741"/>
            </a:xfrm>
            <a:custGeom>
              <a:avLst/>
              <a:gdLst/>
              <a:ahLst/>
              <a:cxnLst/>
              <a:rect r="r" b="b" t="t" l="l"/>
              <a:pathLst>
                <a:path h="11461741" w="15566870">
                  <a:moveTo>
                    <a:pt x="0" y="0"/>
                  </a:moveTo>
                  <a:lnTo>
                    <a:pt x="0" y="11461741"/>
                  </a:lnTo>
                  <a:lnTo>
                    <a:pt x="15566870" y="11461741"/>
                  </a:lnTo>
                  <a:lnTo>
                    <a:pt x="15566870" y="0"/>
                  </a:lnTo>
                  <a:lnTo>
                    <a:pt x="0" y="0"/>
                  </a:lnTo>
                  <a:close/>
                  <a:moveTo>
                    <a:pt x="15505911" y="11400781"/>
                  </a:moveTo>
                  <a:lnTo>
                    <a:pt x="59690" y="11400781"/>
                  </a:lnTo>
                  <a:lnTo>
                    <a:pt x="59690" y="59690"/>
                  </a:lnTo>
                  <a:lnTo>
                    <a:pt x="15505911" y="59690"/>
                  </a:lnTo>
                  <a:lnTo>
                    <a:pt x="15505911" y="11400781"/>
                  </a:lnTo>
                  <a:close/>
                </a:path>
              </a:pathLst>
            </a:custGeom>
            <a:solidFill>
              <a:srgbClr val="00B2BD"/>
            </a:solidFill>
          </p:spPr>
        </p:sp>
      </p:grpSp>
      <p:sp>
        <p:nvSpPr>
          <p:cNvPr name="TextBox 13" id="13"/>
          <p:cNvSpPr txBox="true"/>
          <p:nvPr/>
        </p:nvSpPr>
        <p:spPr>
          <a:xfrm rot="0">
            <a:off x="8496823" y="3050318"/>
            <a:ext cx="4314205" cy="4709864"/>
          </a:xfrm>
          <a:prstGeom prst="rect">
            <a:avLst/>
          </a:prstGeom>
        </p:spPr>
        <p:txBody>
          <a:bodyPr anchor="t" rtlCol="false" tIns="0" lIns="0" bIns="0" rIns="0">
            <a:spAutoFit/>
          </a:bodyPr>
          <a:lstStyle/>
          <a:p>
            <a:pPr algn="l">
              <a:lnSpc>
                <a:spcPts val="2901"/>
              </a:lnSpc>
              <a:spcBef>
                <a:spcPct val="0"/>
              </a:spcBef>
            </a:pPr>
            <a:r>
              <a:rPr lang="en-US" sz="2072">
                <a:solidFill>
                  <a:srgbClr val="000000"/>
                </a:solidFill>
                <a:latin typeface="Arial"/>
                <a:ea typeface="Arial"/>
                <a:cs typeface="Arial"/>
                <a:sym typeface="Arial"/>
              </a:rPr>
              <a:t>1980 WHO giới thiệu:</a:t>
            </a:r>
          </a:p>
          <a:p>
            <a:pPr algn="l" marL="447410" indent="-223705" lvl="1">
              <a:lnSpc>
                <a:spcPts val="2901"/>
              </a:lnSpc>
              <a:buFont typeface="Arial"/>
              <a:buChar char="•"/>
            </a:pPr>
            <a:r>
              <a:rPr lang="en-US" sz="2072">
                <a:solidFill>
                  <a:srgbClr val="000000"/>
                </a:solidFill>
                <a:latin typeface="Arial"/>
                <a:ea typeface="Arial"/>
                <a:cs typeface="Arial"/>
                <a:sym typeface="Arial"/>
              </a:rPr>
              <a:t>IDDM (Bệnh Đái tháo đường phụ thuộc insulin – Loại 1)</a:t>
            </a:r>
          </a:p>
          <a:p>
            <a:pPr algn="l" marL="447410" indent="-223705" lvl="1">
              <a:lnSpc>
                <a:spcPts val="2901"/>
              </a:lnSpc>
              <a:spcBef>
                <a:spcPct val="0"/>
              </a:spcBef>
              <a:buFont typeface="Arial"/>
              <a:buChar char="•"/>
            </a:pPr>
            <a:r>
              <a:rPr lang="en-US" sz="2072">
                <a:solidFill>
                  <a:srgbClr val="000000"/>
                </a:solidFill>
                <a:latin typeface="Arial"/>
                <a:ea typeface="Arial"/>
                <a:cs typeface="Arial"/>
                <a:sym typeface="Arial"/>
              </a:rPr>
              <a:t>NIDDM (Bệnh Đái tháo đường không phụ thuộc insulin – Loại 2)</a:t>
            </a:r>
          </a:p>
          <a:p>
            <a:pPr algn="l">
              <a:lnSpc>
                <a:spcPts val="2901"/>
              </a:lnSpc>
              <a:spcBef>
                <a:spcPct val="0"/>
              </a:spcBef>
            </a:pPr>
            <a:r>
              <a:rPr lang="en-US" sz="2072">
                <a:solidFill>
                  <a:srgbClr val="000000"/>
                </a:solidFill>
                <a:latin typeface="Arial"/>
                <a:ea typeface="Arial"/>
                <a:cs typeface="Arial"/>
                <a:sym typeface="Arial"/>
              </a:rPr>
              <a:t>1985 WHO:</a:t>
            </a:r>
          </a:p>
          <a:p>
            <a:pPr algn="l" marL="447410" indent="-223705" lvl="1">
              <a:lnSpc>
                <a:spcPts val="2901"/>
              </a:lnSpc>
              <a:buFont typeface="Arial"/>
              <a:buChar char="•"/>
            </a:pPr>
            <a:r>
              <a:rPr lang="en-US" sz="2072">
                <a:solidFill>
                  <a:srgbClr val="000000"/>
                </a:solidFill>
                <a:latin typeface="Arial"/>
                <a:ea typeface="Arial"/>
                <a:cs typeface="Arial"/>
                <a:sym typeface="Arial"/>
              </a:rPr>
              <a:t>L</a:t>
            </a:r>
            <a:r>
              <a:rPr lang="en-US" sz="2072">
                <a:solidFill>
                  <a:srgbClr val="000000"/>
                </a:solidFill>
                <a:latin typeface="Arial"/>
                <a:ea typeface="Arial"/>
                <a:cs typeface="Arial"/>
                <a:sym typeface="Arial"/>
              </a:rPr>
              <a:t>oại bỏ nhãn “Loại 1/2”</a:t>
            </a:r>
          </a:p>
          <a:p>
            <a:pPr algn="l" marL="447410" indent="-223705" lvl="1">
              <a:lnSpc>
                <a:spcPts val="2901"/>
              </a:lnSpc>
              <a:buFont typeface="Arial"/>
              <a:buChar char="•"/>
            </a:pPr>
            <a:r>
              <a:rPr lang="en-US" sz="2072">
                <a:solidFill>
                  <a:srgbClr val="000000"/>
                </a:solidFill>
                <a:latin typeface="Arial"/>
                <a:ea typeface="Arial"/>
                <a:cs typeface="Arial"/>
                <a:sym typeface="Arial"/>
              </a:rPr>
              <a:t>Thêm MRDM (Đái tháo đường liên quan đến suy dinh dưỡng)</a:t>
            </a:r>
          </a:p>
          <a:p>
            <a:pPr algn="l" marL="447410" indent="-223705" lvl="1">
              <a:lnSpc>
                <a:spcPts val="2901"/>
              </a:lnSpc>
              <a:buFont typeface="Arial"/>
              <a:buChar char="•"/>
            </a:pPr>
            <a:r>
              <a:rPr lang="en-US" sz="2072">
                <a:solidFill>
                  <a:srgbClr val="000000"/>
                </a:solidFill>
                <a:latin typeface="Arial"/>
                <a:ea typeface="Arial"/>
                <a:cs typeface="Arial"/>
                <a:sym typeface="Arial"/>
              </a:rPr>
              <a:t>Bao gồm IGT (Rối loạn dung nạp glucose), GDM (Đái tháo đường thai kỳ) và các loại khác</a:t>
            </a:r>
          </a:p>
          <a:p>
            <a:pPr algn="l">
              <a:lnSpc>
                <a:spcPts val="2901"/>
              </a:lnSpc>
              <a:spcBef>
                <a:spcPct val="0"/>
              </a:spcBef>
            </a:pPr>
          </a:p>
        </p:txBody>
      </p:sp>
      <p:sp>
        <p:nvSpPr>
          <p:cNvPr name="TextBox 14" id="14"/>
          <p:cNvSpPr txBox="true"/>
          <p:nvPr/>
        </p:nvSpPr>
        <p:spPr>
          <a:xfrm rot="0">
            <a:off x="8496823" y="2173416"/>
            <a:ext cx="7926753" cy="522630"/>
          </a:xfrm>
          <a:prstGeom prst="rect">
            <a:avLst/>
          </a:prstGeom>
        </p:spPr>
        <p:txBody>
          <a:bodyPr anchor="t" rtlCol="false" tIns="0" lIns="0" bIns="0" rIns="0">
            <a:spAutoFit/>
          </a:bodyPr>
          <a:lstStyle/>
          <a:p>
            <a:pPr algn="just">
              <a:lnSpc>
                <a:spcPts val="3900"/>
              </a:lnSpc>
            </a:pPr>
            <a:r>
              <a:rPr lang="en-US" b="true" sz="3680" spc="-99">
                <a:solidFill>
                  <a:srgbClr val="007076"/>
                </a:solidFill>
                <a:latin typeface="Aileron Bold"/>
                <a:ea typeface="Aileron Bold"/>
                <a:cs typeface="Aileron Bold"/>
                <a:sym typeface="Aileron Bold"/>
              </a:rPr>
              <a:t>3.1 Các phân loại trước đây</a:t>
            </a:r>
          </a:p>
        </p:txBody>
      </p:sp>
      <p:sp>
        <p:nvSpPr>
          <p:cNvPr name="TextBox 15" id="15"/>
          <p:cNvSpPr txBox="true"/>
          <p:nvPr/>
        </p:nvSpPr>
        <p:spPr>
          <a:xfrm rot="0">
            <a:off x="13553100" y="3092063"/>
            <a:ext cx="4243367" cy="4687570"/>
          </a:xfrm>
          <a:prstGeom prst="rect">
            <a:avLst/>
          </a:prstGeom>
        </p:spPr>
        <p:txBody>
          <a:bodyPr anchor="t" rtlCol="false" tIns="0" lIns="0" bIns="0" rIns="0">
            <a:spAutoFit/>
          </a:bodyPr>
          <a:lstStyle/>
          <a:p>
            <a:pPr algn="l">
              <a:lnSpc>
                <a:spcPts val="3079"/>
              </a:lnSpc>
            </a:pPr>
            <a:r>
              <a:rPr lang="en-US" sz="2199">
                <a:solidFill>
                  <a:srgbClr val="000000"/>
                </a:solidFill>
                <a:latin typeface="Arial"/>
                <a:ea typeface="Arial"/>
                <a:cs typeface="Arial"/>
                <a:sym typeface="Arial"/>
              </a:rPr>
              <a:t>🌍 Sử </a:t>
            </a:r>
            <a:r>
              <a:rPr lang="en-US" sz="2199">
                <a:solidFill>
                  <a:srgbClr val="000000"/>
                </a:solidFill>
                <a:latin typeface="Arial"/>
                <a:ea typeface="Arial"/>
                <a:cs typeface="Arial"/>
                <a:sym typeface="Arial"/>
              </a:rPr>
              <a:t>dụng toàn cầu</a:t>
            </a:r>
          </a:p>
          <a:p>
            <a:pPr algn="l">
              <a:lnSpc>
                <a:spcPts val="3079"/>
              </a:lnSpc>
            </a:pPr>
            <a:r>
              <a:rPr lang="en-US" sz="2199">
                <a:solidFill>
                  <a:srgbClr val="000000"/>
                </a:solidFill>
                <a:latin typeface="Arial"/>
                <a:ea typeface="Arial"/>
                <a:cs typeface="Arial"/>
                <a:sym typeface="Arial"/>
              </a:rPr>
              <a:t>Áp dụng trong IND (1991) và ICD-10 (1992)</a:t>
            </a:r>
          </a:p>
          <a:p>
            <a:pPr algn="l">
              <a:lnSpc>
                <a:spcPts val="3079"/>
              </a:lnSpc>
            </a:pPr>
            <a:r>
              <a:rPr lang="en-US" sz="2199">
                <a:solidFill>
                  <a:srgbClr val="000000"/>
                </a:solidFill>
                <a:latin typeface="Arial"/>
                <a:ea typeface="Arial"/>
                <a:cs typeface="Arial"/>
                <a:sym typeface="Arial"/>
              </a:rPr>
              <a:t> Được chấp nhận rộng rãi và sử dụng</a:t>
            </a:r>
            <a:r>
              <a:rPr lang="en-US" sz="2199">
                <a:solidFill>
                  <a:srgbClr val="000000"/>
                </a:solidFill>
                <a:latin typeface="Arial"/>
                <a:ea typeface="Arial"/>
                <a:cs typeface="Arial"/>
                <a:sym typeface="Arial"/>
              </a:rPr>
              <a:t> trê</a:t>
            </a:r>
            <a:r>
              <a:rPr lang="en-US" sz="2199">
                <a:solidFill>
                  <a:srgbClr val="000000"/>
                </a:solidFill>
                <a:latin typeface="Arial"/>
                <a:ea typeface="Arial"/>
                <a:cs typeface="Arial"/>
                <a:sym typeface="Arial"/>
              </a:rPr>
              <a:t>n toàn thế giới</a:t>
            </a:r>
          </a:p>
          <a:p>
            <a:pPr algn="l">
              <a:lnSpc>
                <a:spcPts val="3079"/>
              </a:lnSpc>
            </a:pPr>
          </a:p>
          <a:p>
            <a:pPr algn="l">
              <a:lnSpc>
                <a:spcPts val="3079"/>
              </a:lnSpc>
            </a:pPr>
            <a:r>
              <a:rPr lang="en-US" sz="2199">
                <a:solidFill>
                  <a:srgbClr val="000000"/>
                </a:solidFill>
                <a:latin typeface="Arial"/>
                <a:ea typeface="Arial"/>
                <a:cs typeface="Arial"/>
                <a:sym typeface="Arial"/>
              </a:rPr>
              <a:t>⚖️ Phương pháp tiếp cận</a:t>
            </a:r>
          </a:p>
          <a:p>
            <a:pPr algn="l">
              <a:lnSpc>
                <a:spcPts val="3079"/>
              </a:lnSpc>
            </a:pPr>
            <a:r>
              <a:rPr lang="en-US" sz="2199">
                <a:solidFill>
                  <a:srgbClr val="000000"/>
                </a:solidFill>
                <a:latin typeface="Arial"/>
                <a:ea typeface="Arial"/>
                <a:cs typeface="Arial"/>
                <a:sym typeface="Arial"/>
              </a:rPr>
              <a:t>Kết hợp phân giai đoạn lâm sàng với phân loại nguyên nhân</a:t>
            </a:r>
          </a:p>
          <a:p>
            <a:pPr algn="l">
              <a:lnSpc>
                <a:spcPts val="3079"/>
              </a:lnSpc>
            </a:pPr>
            <a:r>
              <a:rPr lang="en-US" sz="2199">
                <a:solidFill>
                  <a:srgbClr val="000000"/>
                </a:solidFill>
                <a:latin typeface="Arial"/>
                <a:ea typeface="Arial"/>
                <a:cs typeface="Arial"/>
                <a:sym typeface="Arial"/>
              </a:rPr>
              <a:t>Cho phép chẩn đoán ngay cả khi chưa biết chính xác nguyên nhân</a:t>
            </a:r>
          </a:p>
          <a:p>
            <a:pPr algn="l">
              <a:lnSpc>
                <a:spcPts val="3079"/>
              </a:lnSpc>
            </a:pPr>
          </a:p>
        </p:txBody>
      </p:sp>
      <p:sp>
        <p:nvSpPr>
          <p:cNvPr name="TextBox 16" id="16"/>
          <p:cNvSpPr txBox="true"/>
          <p:nvPr/>
        </p:nvSpPr>
        <p:spPr>
          <a:xfrm rot="0">
            <a:off x="8477773" y="7903969"/>
            <a:ext cx="9318694" cy="7823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Arial"/>
                <a:ea typeface="Arial"/>
                <a:cs typeface="Arial"/>
                <a:sym typeface="Arial"/>
              </a:rPr>
              <a:t>✅ Điểm chính: Các phân loại ban đầu tập trung vào nhu cầu điều trị và biểu hiện lâm sàng hơn là nguyên nhân chính xác.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DAGz0du6p9Q</dc:identifier>
  <dcterms:modified xsi:type="dcterms:W3CDTF">2011-08-01T06:04:30Z</dcterms:modified>
  <cp:revision>1</cp:revision>
  <dc:title>Teal Modern Medical Care Presentation</dc:title>
</cp:coreProperties>
</file>